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7"/>
  </p:notesMasterIdLst>
  <p:sldIdLst>
    <p:sldId id="281" r:id="rId5"/>
    <p:sldId id="279" r:id="rId6"/>
    <p:sldId id="280" r:id="rId7"/>
    <p:sldId id="268" r:id="rId8"/>
    <p:sldId id="282" r:id="rId9"/>
    <p:sldId id="283" r:id="rId10"/>
    <p:sldId id="284" r:id="rId11"/>
    <p:sldId id="285" r:id="rId12"/>
    <p:sldId id="286" r:id="rId13"/>
    <p:sldId id="287" r:id="rId14"/>
    <p:sldId id="288"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tasha Chiswell (TWA)" initials="NC(" lastIdx="0" clrIdx="0">
    <p:extLst>
      <p:ext uri="{19B8F6BF-5375-455C-9EA6-DF929625EA0E}">
        <p15:presenceInfo xmlns:p15="http://schemas.microsoft.com/office/powerpoint/2012/main" userId="S-1-5-21-2404128050-451901044-559740962-145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EDA2"/>
    <a:srgbClr val="011893"/>
    <a:srgbClr val="D5FC79"/>
    <a:srgbClr val="FFBC82"/>
    <a:srgbClr val="D883FF"/>
    <a:srgbClr val="FF7E79"/>
    <a:srgbClr val="FF8AD8"/>
    <a:srgbClr val="009193"/>
    <a:srgbClr val="B5FBAF"/>
    <a:srgbClr val="9CF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118"/>
    <p:restoredTop sz="94555"/>
  </p:normalViewPr>
  <p:slideViewPr>
    <p:cSldViewPr snapToGrid="0">
      <p:cViewPr varScale="1">
        <p:scale>
          <a:sx n="117" d="100"/>
          <a:sy n="117" d="100"/>
        </p:scale>
        <p:origin x="12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5BF3AD-4434-0743-A70C-863E7A22A234}" type="datetimeFigureOut">
              <a:rPr lang="en-US" smtClean="0"/>
              <a:t>5/19/2025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B94F65-6D71-B844-A7EF-7C94D595614A}" type="slidenum">
              <a:rPr lang="en-US" smtClean="0"/>
              <a:t>‹#›</a:t>
            </a:fld>
            <a:endParaRPr lang="en-US"/>
          </a:p>
        </p:txBody>
      </p:sp>
    </p:spTree>
    <p:extLst>
      <p:ext uri="{BB962C8B-B14F-4D97-AF65-F5344CB8AC3E}">
        <p14:creationId xmlns:p14="http://schemas.microsoft.com/office/powerpoint/2010/main" val="39162058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A5F9241-AE8C-AB48-93FF-34025E95237A}" type="datetimeFigureOut">
              <a:rPr lang="en-US" smtClean="0"/>
              <a:t>5/19/2025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290121158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A5F9241-AE8C-AB48-93FF-34025E95237A}" type="datetimeFigureOut">
              <a:rPr lang="en-US" smtClean="0"/>
              <a:t>5/19/2025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467471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BA5F9241-AE8C-AB48-93FF-34025E95237A}" type="datetimeFigureOut">
              <a:rPr lang="en-US" smtClean="0"/>
              <a:t>5/19/2025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367393480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BA5F9241-AE8C-AB48-93FF-34025E95237A}" type="datetimeFigureOut">
              <a:rPr lang="en-US" smtClean="0"/>
              <a:t>5/19/2025</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203938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BA5F9241-AE8C-AB48-93FF-34025E95237A}" type="datetimeFigureOut">
              <a:rPr lang="en-US" smtClean="0"/>
              <a:t>5/19/2025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5723D5-093B-2B40-A782-1164FA87A260}"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14467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A5F9241-AE8C-AB48-93FF-34025E95237A}" type="datetimeFigureOut">
              <a:rPr lang="en-US" smtClean="0"/>
              <a:t>5/19/2025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84971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5F9241-AE8C-AB48-93FF-34025E95237A}" type="datetimeFigureOut">
              <a:rPr lang="en-US" smtClean="0"/>
              <a:t>5/19/2025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018331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BA5F9241-AE8C-AB48-93FF-34025E95237A}" type="datetimeFigureOut">
              <a:rPr lang="en-US" smtClean="0"/>
              <a:t>5/19/2025</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4137037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BA5F9241-AE8C-AB48-93FF-34025E95237A}" type="datetimeFigureOut">
              <a:rPr lang="en-US" smtClean="0"/>
              <a:t>5/19/2025</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324378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5F9241-AE8C-AB48-93FF-34025E95237A}"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057556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5F9241-AE8C-AB48-93FF-34025E95237A}"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5723D5-093B-2B40-A782-1164FA87A260}" type="slidenum">
              <a:rPr lang="en-US" smtClean="0"/>
              <a:t>‹#›</a:t>
            </a:fld>
            <a:endParaRPr lang="en-US"/>
          </a:p>
        </p:txBody>
      </p:sp>
    </p:spTree>
    <p:extLst>
      <p:ext uri="{BB962C8B-B14F-4D97-AF65-F5344CB8AC3E}">
        <p14:creationId xmlns:p14="http://schemas.microsoft.com/office/powerpoint/2010/main" val="1309626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BA5F9241-AE8C-AB48-93FF-34025E95237A}" type="datetimeFigureOut">
              <a:rPr lang="en-US" smtClean="0"/>
              <a:t>5/19/2025</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135723D5-093B-2B40-A782-1164FA87A260}" type="slidenum">
              <a:rPr lang="en-US" smtClean="0"/>
              <a:t>‹#›</a:t>
            </a:fld>
            <a:endParaRPr lang="en-US"/>
          </a:p>
        </p:txBody>
      </p:sp>
    </p:spTree>
    <p:extLst>
      <p:ext uri="{BB962C8B-B14F-4D97-AF65-F5344CB8AC3E}">
        <p14:creationId xmlns:p14="http://schemas.microsoft.com/office/powerpoint/2010/main" val="40677852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AD03E6C-EF93-AA88-3F4A-5AFF3C3770FF}"/>
              </a:ext>
            </a:extLst>
          </p:cNvPr>
          <p:cNvSpPr/>
          <p:nvPr/>
        </p:nvSpPr>
        <p:spPr>
          <a:xfrm>
            <a:off x="-29323" y="0"/>
            <a:ext cx="12192000" cy="1358348"/>
          </a:xfrm>
          <a:prstGeom prst="rect">
            <a:avLst/>
          </a:prstGeom>
          <a:solidFill>
            <a:srgbClr val="002060"/>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Personal Development Overview</a:t>
            </a:r>
          </a:p>
        </p:txBody>
      </p:sp>
      <p:sp>
        <p:nvSpPr>
          <p:cNvPr id="2" name="TextBox 1">
            <a:extLst>
              <a:ext uri="{FF2B5EF4-FFF2-40B4-BE49-F238E27FC236}">
                <a16:creationId xmlns:a16="http://schemas.microsoft.com/office/drawing/2014/main" id="{B879207F-E64A-B8A3-6DEB-80214D5305BC}"/>
              </a:ext>
            </a:extLst>
          </p:cNvPr>
          <p:cNvSpPr txBox="1"/>
          <p:nvPr/>
        </p:nvSpPr>
        <p:spPr>
          <a:xfrm>
            <a:off x="110836" y="1620982"/>
            <a:ext cx="11734800" cy="3416320"/>
          </a:xfrm>
          <a:prstGeom prst="rect">
            <a:avLst/>
          </a:prstGeom>
          <a:noFill/>
        </p:spPr>
        <p:txBody>
          <a:bodyPr wrap="square" rtlCol="0">
            <a:spAutoFit/>
          </a:bodyPr>
          <a:lstStyle/>
          <a:p>
            <a:pPr>
              <a:lnSpc>
                <a:spcPct val="200000"/>
              </a:lnSpc>
            </a:pPr>
            <a:r>
              <a:rPr lang="en-GB" b="1" dirty="0">
                <a:solidFill>
                  <a:srgbClr val="737373"/>
                </a:solidFill>
                <a:effectLst/>
                <a:latin typeface="+mj-lt"/>
              </a:rPr>
              <a:t>Children have opportunities throughout their time at Thomas </a:t>
            </a:r>
            <a:r>
              <a:rPr lang="en-GB" b="1" dirty="0" smtClean="0">
                <a:solidFill>
                  <a:schemeClr val="bg1">
                    <a:lumMod val="50000"/>
                  </a:schemeClr>
                </a:solidFill>
                <a:effectLst/>
                <a:latin typeface="+mj-lt"/>
              </a:rPr>
              <a:t>Whitehead </a:t>
            </a:r>
            <a:r>
              <a:rPr lang="en-GB" b="1" dirty="0">
                <a:solidFill>
                  <a:srgbClr val="737373"/>
                </a:solidFill>
                <a:effectLst/>
                <a:latin typeface="+mj-lt"/>
              </a:rPr>
              <a:t>Academy to have rich and varied experiences.</a:t>
            </a:r>
          </a:p>
          <a:p>
            <a:pPr>
              <a:lnSpc>
                <a:spcPct val="200000"/>
              </a:lnSpc>
            </a:pPr>
            <a:r>
              <a:rPr lang="en-GB" dirty="0">
                <a:solidFill>
                  <a:srgbClr val="737373"/>
                </a:solidFill>
                <a:effectLst/>
                <a:latin typeface="+mj-lt"/>
              </a:rPr>
              <a:t>● Regardless of their background, children develop their ‘cultural capital’ and let their light shine.</a:t>
            </a:r>
          </a:p>
          <a:p>
            <a:pPr>
              <a:lnSpc>
                <a:spcPct val="200000"/>
              </a:lnSpc>
            </a:pPr>
            <a:r>
              <a:rPr lang="en-GB" dirty="0">
                <a:solidFill>
                  <a:srgbClr val="737373"/>
                </a:solidFill>
                <a:effectLst/>
                <a:latin typeface="+mj-lt"/>
              </a:rPr>
              <a:t>● Physical and mental well-being are prioritised as much as academic achievements</a:t>
            </a:r>
          </a:p>
          <a:p>
            <a:pPr>
              <a:lnSpc>
                <a:spcPct val="200000"/>
              </a:lnSpc>
            </a:pPr>
            <a:r>
              <a:rPr lang="en-GB" dirty="0">
                <a:solidFill>
                  <a:srgbClr val="737373"/>
                </a:solidFill>
                <a:effectLst/>
                <a:latin typeface="+mj-lt"/>
              </a:rPr>
              <a:t>● Families involved where possible, to support all areas of their</a:t>
            </a:r>
            <a:r>
              <a:rPr lang="en-GB" dirty="0">
                <a:solidFill>
                  <a:srgbClr val="737373"/>
                </a:solidFill>
                <a:latin typeface="+mj-lt"/>
              </a:rPr>
              <a:t> </a:t>
            </a:r>
            <a:r>
              <a:rPr lang="en-GB" dirty="0">
                <a:solidFill>
                  <a:srgbClr val="737373"/>
                </a:solidFill>
                <a:effectLst/>
                <a:latin typeface="+mj-lt"/>
              </a:rPr>
              <a:t>child’s personal development</a:t>
            </a:r>
          </a:p>
          <a:p>
            <a:pPr>
              <a:lnSpc>
                <a:spcPct val="200000"/>
              </a:lnSpc>
            </a:pPr>
            <a:endParaRPr lang="en-US" dirty="0">
              <a:latin typeface="+mj-lt"/>
            </a:endParaRPr>
          </a:p>
        </p:txBody>
      </p:sp>
      <p:sp>
        <p:nvSpPr>
          <p:cNvPr id="3" name="TextBox 2">
            <a:extLst>
              <a:ext uri="{FF2B5EF4-FFF2-40B4-BE49-F238E27FC236}">
                <a16:creationId xmlns:a16="http://schemas.microsoft.com/office/drawing/2014/main" id="{391EFF4F-B9D0-425B-A701-009ECA8B353F}"/>
              </a:ext>
            </a:extLst>
          </p:cNvPr>
          <p:cNvSpPr txBox="1"/>
          <p:nvPr/>
        </p:nvSpPr>
        <p:spPr>
          <a:xfrm>
            <a:off x="346364" y="4268914"/>
            <a:ext cx="10496938" cy="923330"/>
          </a:xfrm>
          <a:prstGeom prst="rect">
            <a:avLst/>
          </a:prstGeom>
          <a:noFill/>
        </p:spPr>
        <p:txBody>
          <a:bodyPr wrap="square" rtlCol="0">
            <a:spAutoFit/>
          </a:bodyPr>
          <a:lstStyle/>
          <a:p>
            <a:r>
              <a:rPr lang="en-GB" sz="5400" dirty="0"/>
              <a:t>  ‘Let your light shine’  Matthew 5:16</a:t>
            </a:r>
          </a:p>
        </p:txBody>
      </p:sp>
      <p:pic>
        <p:nvPicPr>
          <p:cNvPr id="1026" name="Picture 2" descr="Let Your Light Shine | Wholeness ...">
            <a:extLst>
              <a:ext uri="{FF2B5EF4-FFF2-40B4-BE49-F238E27FC236}">
                <a16:creationId xmlns:a16="http://schemas.microsoft.com/office/drawing/2014/main" id="{469909E6-5432-474C-B681-4B7F2026F0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2129" y="4781515"/>
            <a:ext cx="2076485" cy="20764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3D1F432-497F-400F-AB9A-958BC57702E7}"/>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346364" y="5055439"/>
            <a:ext cx="1670956" cy="1673352"/>
          </a:xfrm>
          <a:prstGeom prst="rect">
            <a:avLst/>
          </a:prstGeom>
          <a:noFill/>
          <a:ln>
            <a:noFill/>
          </a:ln>
        </p:spPr>
      </p:pic>
    </p:spTree>
    <p:extLst>
      <p:ext uri="{BB962C8B-B14F-4D97-AF65-F5344CB8AC3E}">
        <p14:creationId xmlns:p14="http://schemas.microsoft.com/office/powerpoint/2010/main" val="21117510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icture containing text, plant&#10;&#10;Description automatically generated">
            <a:extLst>
              <a:ext uri="{FF2B5EF4-FFF2-40B4-BE49-F238E27FC236}">
                <a16:creationId xmlns:a16="http://schemas.microsoft.com/office/drawing/2014/main" id="{945D2574-32D7-603F-D500-65FEF1A62FA8}"/>
              </a:ext>
            </a:extLst>
          </p:cNvPr>
          <p:cNvPicPr>
            <a:picLocks noChangeAspect="1"/>
          </p:cNvPicPr>
          <p:nvPr/>
        </p:nvPicPr>
        <p:blipFill>
          <a:blip r:embed="rId2"/>
          <a:stretch>
            <a:fillRect/>
          </a:stretch>
        </p:blipFill>
        <p:spPr>
          <a:xfrm>
            <a:off x="2959963" y="191486"/>
            <a:ext cx="6153504" cy="6410530"/>
          </a:xfrm>
          <a:prstGeom prst="rect">
            <a:avLst/>
          </a:prstGeom>
        </p:spPr>
      </p:pic>
      <p:sp>
        <p:nvSpPr>
          <p:cNvPr id="7" name="Oval 6">
            <a:extLst>
              <a:ext uri="{FF2B5EF4-FFF2-40B4-BE49-F238E27FC236}">
                <a16:creationId xmlns:a16="http://schemas.microsoft.com/office/drawing/2014/main" id="{D0729409-DD6A-2FA2-93CF-2E80F56D334F}"/>
              </a:ext>
            </a:extLst>
          </p:cNvPr>
          <p:cNvSpPr/>
          <p:nvPr/>
        </p:nvSpPr>
        <p:spPr>
          <a:xfrm>
            <a:off x="3550228" y="4696689"/>
            <a:ext cx="5091543" cy="304802"/>
          </a:xfrm>
          <a:prstGeom prst="ellipse">
            <a:avLst/>
          </a:prstGeom>
          <a:solidFill>
            <a:schemeClr val="accent1">
              <a:lumMod val="60000"/>
              <a:lumOff val="40000"/>
              <a:alpha val="30588"/>
            </a:scheme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EDEBEA92-DEE3-8318-ED0D-3D3061D23A9D}"/>
              </a:ext>
            </a:extLst>
          </p:cNvPr>
          <p:cNvSpPr/>
          <p:nvPr/>
        </p:nvSpPr>
        <p:spPr>
          <a:xfrm>
            <a:off x="2701636" y="5421831"/>
            <a:ext cx="1444337"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Citizenship</a:t>
            </a:r>
          </a:p>
        </p:txBody>
      </p:sp>
      <p:sp>
        <p:nvSpPr>
          <p:cNvPr id="10" name="Rounded Rectangle 9">
            <a:extLst>
              <a:ext uri="{FF2B5EF4-FFF2-40B4-BE49-F238E27FC236}">
                <a16:creationId xmlns:a16="http://schemas.microsoft.com/office/drawing/2014/main" id="{ED4BA742-346D-DC2E-8715-51A9613BB064}"/>
              </a:ext>
            </a:extLst>
          </p:cNvPr>
          <p:cNvSpPr/>
          <p:nvPr/>
        </p:nvSpPr>
        <p:spPr>
          <a:xfrm>
            <a:off x="2144323" y="6150598"/>
            <a:ext cx="2410691" cy="5241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Character Development</a:t>
            </a:r>
          </a:p>
        </p:txBody>
      </p:sp>
      <p:sp>
        <p:nvSpPr>
          <p:cNvPr id="11" name="Rounded Rectangle 10">
            <a:extLst>
              <a:ext uri="{FF2B5EF4-FFF2-40B4-BE49-F238E27FC236}">
                <a16:creationId xmlns:a16="http://schemas.microsoft.com/office/drawing/2014/main" id="{D9D4407A-A155-8D91-DCEE-5A6D95BEF0A4}"/>
              </a:ext>
            </a:extLst>
          </p:cNvPr>
          <p:cNvSpPr/>
          <p:nvPr/>
        </p:nvSpPr>
        <p:spPr>
          <a:xfrm>
            <a:off x="4462896" y="5620497"/>
            <a:ext cx="942109"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SMSC</a:t>
            </a:r>
          </a:p>
        </p:txBody>
      </p:sp>
      <p:sp>
        <p:nvSpPr>
          <p:cNvPr id="12" name="Rounded Rectangle 11">
            <a:extLst>
              <a:ext uri="{FF2B5EF4-FFF2-40B4-BE49-F238E27FC236}">
                <a16:creationId xmlns:a16="http://schemas.microsoft.com/office/drawing/2014/main" id="{2E6D3B20-ED2A-4440-CA86-B81A1B58B0DB}"/>
              </a:ext>
            </a:extLst>
          </p:cNvPr>
          <p:cNvSpPr/>
          <p:nvPr/>
        </p:nvSpPr>
        <p:spPr>
          <a:xfrm>
            <a:off x="7574975" y="5966861"/>
            <a:ext cx="942109"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RSE</a:t>
            </a:r>
          </a:p>
        </p:txBody>
      </p:sp>
      <p:sp>
        <p:nvSpPr>
          <p:cNvPr id="13" name="Rounded Rectangle 12">
            <a:extLst>
              <a:ext uri="{FF2B5EF4-FFF2-40B4-BE49-F238E27FC236}">
                <a16:creationId xmlns:a16="http://schemas.microsoft.com/office/drawing/2014/main" id="{716E7327-FBEB-EB85-4FDE-29A0F7296E7D}"/>
              </a:ext>
            </a:extLst>
          </p:cNvPr>
          <p:cNvSpPr/>
          <p:nvPr/>
        </p:nvSpPr>
        <p:spPr>
          <a:xfrm>
            <a:off x="7758547" y="5454240"/>
            <a:ext cx="1731817" cy="3048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British Values</a:t>
            </a:r>
          </a:p>
        </p:txBody>
      </p:sp>
      <p:sp>
        <p:nvSpPr>
          <p:cNvPr id="14" name="Rounded Rectangle 13">
            <a:extLst>
              <a:ext uri="{FF2B5EF4-FFF2-40B4-BE49-F238E27FC236}">
                <a16:creationId xmlns:a16="http://schemas.microsoft.com/office/drawing/2014/main" id="{04DAA052-4810-0A4E-3378-39ABB5D70FFD}"/>
              </a:ext>
            </a:extLst>
          </p:cNvPr>
          <p:cNvSpPr/>
          <p:nvPr/>
        </p:nvSpPr>
        <p:spPr>
          <a:xfrm>
            <a:off x="5680367" y="6072993"/>
            <a:ext cx="942109"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PSHE</a:t>
            </a:r>
          </a:p>
        </p:txBody>
      </p:sp>
      <p:sp>
        <p:nvSpPr>
          <p:cNvPr id="15" name="Rounded Rectangle 14">
            <a:extLst>
              <a:ext uri="{FF2B5EF4-FFF2-40B4-BE49-F238E27FC236}">
                <a16:creationId xmlns:a16="http://schemas.microsoft.com/office/drawing/2014/main" id="{02FC20A7-9C7C-4B71-4E6C-A59B262A1DF2}"/>
              </a:ext>
            </a:extLst>
          </p:cNvPr>
          <p:cNvSpPr/>
          <p:nvPr/>
        </p:nvSpPr>
        <p:spPr>
          <a:xfrm>
            <a:off x="6499515" y="5588085"/>
            <a:ext cx="942109" cy="3325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RE</a:t>
            </a:r>
          </a:p>
        </p:txBody>
      </p:sp>
      <p:sp>
        <p:nvSpPr>
          <p:cNvPr id="16" name="Rounded Rectangle 15">
            <a:extLst>
              <a:ext uri="{FF2B5EF4-FFF2-40B4-BE49-F238E27FC236}">
                <a16:creationId xmlns:a16="http://schemas.microsoft.com/office/drawing/2014/main" id="{7574E650-F444-65D2-62F6-B7529B83DED9}"/>
              </a:ext>
            </a:extLst>
          </p:cNvPr>
          <p:cNvSpPr/>
          <p:nvPr/>
        </p:nvSpPr>
        <p:spPr>
          <a:xfrm>
            <a:off x="2195083" y="3271477"/>
            <a:ext cx="1228721" cy="418971"/>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Excellence</a:t>
            </a:r>
          </a:p>
        </p:txBody>
      </p:sp>
      <p:sp>
        <p:nvSpPr>
          <p:cNvPr id="17" name="Rounded Rectangle 16">
            <a:extLst>
              <a:ext uri="{FF2B5EF4-FFF2-40B4-BE49-F238E27FC236}">
                <a16:creationId xmlns:a16="http://schemas.microsoft.com/office/drawing/2014/main" id="{89337274-E311-2D39-DA1D-F844915F95B6}"/>
              </a:ext>
            </a:extLst>
          </p:cNvPr>
          <p:cNvSpPr/>
          <p:nvPr/>
        </p:nvSpPr>
        <p:spPr>
          <a:xfrm rot="20569496">
            <a:off x="3482403" y="2504909"/>
            <a:ext cx="1260027" cy="44351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Positivity</a:t>
            </a:r>
          </a:p>
        </p:txBody>
      </p:sp>
      <p:sp>
        <p:nvSpPr>
          <p:cNvPr id="19" name="Rounded Rectangle 18">
            <a:extLst>
              <a:ext uri="{FF2B5EF4-FFF2-40B4-BE49-F238E27FC236}">
                <a16:creationId xmlns:a16="http://schemas.microsoft.com/office/drawing/2014/main" id="{4EA5F96D-7D7A-26D1-37CD-8A83FFC507C5}"/>
              </a:ext>
            </a:extLst>
          </p:cNvPr>
          <p:cNvSpPr/>
          <p:nvPr/>
        </p:nvSpPr>
        <p:spPr>
          <a:xfrm>
            <a:off x="2105891" y="1801232"/>
            <a:ext cx="1444337" cy="332508"/>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Self-Aware</a:t>
            </a:r>
          </a:p>
        </p:txBody>
      </p:sp>
      <p:sp>
        <p:nvSpPr>
          <p:cNvPr id="20" name="Rounded Rectangle 19">
            <a:extLst>
              <a:ext uri="{FF2B5EF4-FFF2-40B4-BE49-F238E27FC236}">
                <a16:creationId xmlns:a16="http://schemas.microsoft.com/office/drawing/2014/main" id="{8F1F3442-2787-13C8-9814-F5F4D97CC80D}"/>
              </a:ext>
            </a:extLst>
          </p:cNvPr>
          <p:cNvSpPr/>
          <p:nvPr/>
        </p:nvSpPr>
        <p:spPr>
          <a:xfrm rot="577870">
            <a:off x="7431235" y="565257"/>
            <a:ext cx="1731817" cy="65672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Communication</a:t>
            </a:r>
          </a:p>
        </p:txBody>
      </p:sp>
      <p:sp>
        <p:nvSpPr>
          <p:cNvPr id="21" name="Rounded Rectangle 20">
            <a:extLst>
              <a:ext uri="{FF2B5EF4-FFF2-40B4-BE49-F238E27FC236}">
                <a16:creationId xmlns:a16="http://schemas.microsoft.com/office/drawing/2014/main" id="{CF4AD61C-5E1F-8BFE-56B6-DBDE09C88048}"/>
              </a:ext>
            </a:extLst>
          </p:cNvPr>
          <p:cNvSpPr/>
          <p:nvPr/>
        </p:nvSpPr>
        <p:spPr>
          <a:xfrm>
            <a:off x="8085613" y="1701543"/>
            <a:ext cx="1286181" cy="432197"/>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Teamwork</a:t>
            </a:r>
          </a:p>
        </p:txBody>
      </p:sp>
      <p:sp>
        <p:nvSpPr>
          <p:cNvPr id="22" name="Rounded Rectangle 21">
            <a:extLst>
              <a:ext uri="{FF2B5EF4-FFF2-40B4-BE49-F238E27FC236}">
                <a16:creationId xmlns:a16="http://schemas.microsoft.com/office/drawing/2014/main" id="{0E703225-974F-E579-CCFA-D15AEB4AA0D7}"/>
              </a:ext>
            </a:extLst>
          </p:cNvPr>
          <p:cNvSpPr/>
          <p:nvPr/>
        </p:nvSpPr>
        <p:spPr>
          <a:xfrm>
            <a:off x="5159759" y="3743281"/>
            <a:ext cx="1753911" cy="596721"/>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lumMod val="40000"/>
                    <a:lumOff val="60000"/>
                  </a:schemeClr>
                </a:solidFill>
              </a:rPr>
              <a:t>Personal Development</a:t>
            </a:r>
          </a:p>
        </p:txBody>
      </p:sp>
      <p:sp>
        <p:nvSpPr>
          <p:cNvPr id="23" name="Rounded Rectangle 22">
            <a:extLst>
              <a:ext uri="{FF2B5EF4-FFF2-40B4-BE49-F238E27FC236}">
                <a16:creationId xmlns:a16="http://schemas.microsoft.com/office/drawing/2014/main" id="{10F2F839-075A-B621-882E-5244B9B14298}"/>
              </a:ext>
            </a:extLst>
          </p:cNvPr>
          <p:cNvSpPr/>
          <p:nvPr/>
        </p:nvSpPr>
        <p:spPr>
          <a:xfrm rot="846983">
            <a:off x="3064077" y="891643"/>
            <a:ext cx="1155326" cy="424035"/>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Resilience</a:t>
            </a:r>
          </a:p>
        </p:txBody>
      </p:sp>
      <p:sp>
        <p:nvSpPr>
          <p:cNvPr id="24" name="Rounded Rectangle 23">
            <a:extLst>
              <a:ext uri="{FF2B5EF4-FFF2-40B4-BE49-F238E27FC236}">
                <a16:creationId xmlns:a16="http://schemas.microsoft.com/office/drawing/2014/main" id="{F13EB2C1-4754-C80C-EF4F-6E4403C15685}"/>
              </a:ext>
            </a:extLst>
          </p:cNvPr>
          <p:cNvSpPr/>
          <p:nvPr/>
        </p:nvSpPr>
        <p:spPr>
          <a:xfrm rot="20842476">
            <a:off x="8568456" y="2586489"/>
            <a:ext cx="1485838" cy="540075"/>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Happiness</a:t>
            </a:r>
          </a:p>
        </p:txBody>
      </p:sp>
      <p:sp>
        <p:nvSpPr>
          <p:cNvPr id="25" name="Rounded Rectangle 24">
            <a:extLst>
              <a:ext uri="{FF2B5EF4-FFF2-40B4-BE49-F238E27FC236}">
                <a16:creationId xmlns:a16="http://schemas.microsoft.com/office/drawing/2014/main" id="{90C0C6F2-C9D2-C48A-5CA6-53C157ED570E}"/>
              </a:ext>
            </a:extLst>
          </p:cNvPr>
          <p:cNvSpPr/>
          <p:nvPr/>
        </p:nvSpPr>
        <p:spPr>
          <a:xfrm>
            <a:off x="8577373" y="3743281"/>
            <a:ext cx="1664278" cy="67880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Independence</a:t>
            </a:r>
          </a:p>
        </p:txBody>
      </p:sp>
      <p:sp>
        <p:nvSpPr>
          <p:cNvPr id="26" name="Rounded Rectangle 25">
            <a:extLst>
              <a:ext uri="{FF2B5EF4-FFF2-40B4-BE49-F238E27FC236}">
                <a16:creationId xmlns:a16="http://schemas.microsoft.com/office/drawing/2014/main" id="{24AB327E-54A6-C872-F0D1-3158D620C4F5}"/>
              </a:ext>
            </a:extLst>
          </p:cNvPr>
          <p:cNvSpPr/>
          <p:nvPr/>
        </p:nvSpPr>
        <p:spPr>
          <a:xfrm rot="20886347">
            <a:off x="5042666" y="655487"/>
            <a:ext cx="1444337" cy="56384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Growth Mindset</a:t>
            </a:r>
          </a:p>
        </p:txBody>
      </p:sp>
      <p:sp>
        <p:nvSpPr>
          <p:cNvPr id="27" name="Rounded Rectangle 26">
            <a:extLst>
              <a:ext uri="{FF2B5EF4-FFF2-40B4-BE49-F238E27FC236}">
                <a16:creationId xmlns:a16="http://schemas.microsoft.com/office/drawing/2014/main" id="{9A0A2E45-FD87-B7F3-0E3C-C43C1B0500F4}"/>
              </a:ext>
            </a:extLst>
          </p:cNvPr>
          <p:cNvSpPr/>
          <p:nvPr/>
        </p:nvSpPr>
        <p:spPr>
          <a:xfrm rot="1226734">
            <a:off x="6538249" y="1485186"/>
            <a:ext cx="1338755" cy="734767"/>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2">
                    <a:lumMod val="75000"/>
                  </a:schemeClr>
                </a:solidFill>
              </a:rPr>
              <a:t>High Aspirations</a:t>
            </a:r>
          </a:p>
        </p:txBody>
      </p:sp>
    </p:spTree>
    <p:extLst>
      <p:ext uri="{BB962C8B-B14F-4D97-AF65-F5344CB8AC3E}">
        <p14:creationId xmlns:p14="http://schemas.microsoft.com/office/powerpoint/2010/main" val="2652365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AD03E6C-EF93-AA88-3F4A-5AFF3C3770FF}"/>
              </a:ext>
            </a:extLst>
          </p:cNvPr>
          <p:cNvSpPr/>
          <p:nvPr/>
        </p:nvSpPr>
        <p:spPr>
          <a:xfrm>
            <a:off x="-29323" y="0"/>
            <a:ext cx="12192000" cy="1358348"/>
          </a:xfrm>
          <a:prstGeom prst="rect">
            <a:avLst/>
          </a:prstGeom>
          <a:solidFill>
            <a:srgbClr val="002060"/>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t>Our </a:t>
            </a:r>
            <a:r>
              <a:rPr lang="en-US" sz="5400" dirty="0" smtClean="0">
                <a:solidFill>
                  <a:schemeClr val="bg1">
                    <a:lumMod val="50000"/>
                  </a:schemeClr>
                </a:solidFill>
              </a:rPr>
              <a:t>Vision</a:t>
            </a:r>
            <a:endParaRPr lang="en-US" sz="5400" dirty="0">
              <a:solidFill>
                <a:schemeClr val="bg1">
                  <a:lumMod val="50000"/>
                </a:schemeClr>
              </a:solidFill>
            </a:endParaRPr>
          </a:p>
        </p:txBody>
      </p:sp>
      <p:sp>
        <p:nvSpPr>
          <p:cNvPr id="2" name="Rectangle 1">
            <a:extLst>
              <a:ext uri="{FF2B5EF4-FFF2-40B4-BE49-F238E27FC236}">
                <a16:creationId xmlns:a16="http://schemas.microsoft.com/office/drawing/2014/main" id="{0C47BA21-7E72-4075-85C5-C1745DBF23D1}"/>
              </a:ext>
            </a:extLst>
          </p:cNvPr>
          <p:cNvSpPr/>
          <p:nvPr/>
        </p:nvSpPr>
        <p:spPr>
          <a:xfrm>
            <a:off x="589806" y="2234207"/>
            <a:ext cx="10556033" cy="3416320"/>
          </a:xfrm>
          <a:prstGeom prst="rect">
            <a:avLst/>
          </a:prstGeom>
        </p:spPr>
        <p:txBody>
          <a:bodyPr wrap="square">
            <a:spAutoFit/>
          </a:bodyPr>
          <a:lstStyle/>
          <a:p>
            <a:pPr fontAlgn="t"/>
            <a:r>
              <a:rPr lang="en-GB" dirty="0">
                <a:solidFill>
                  <a:srgbClr val="000000"/>
                </a:solidFill>
                <a:latin typeface="Calibri" panose="020F0502020204030204" pitchFamily="34" charset="0"/>
              </a:rPr>
              <a:t>Our vision is to ensure that everything we do is underpinned by our core values of Hope, Perseverance and Respect.  Through our Christian values we aim to provide an aspirational and inclusive learning environment, in which every child can let their light shine and flourish. </a:t>
            </a:r>
          </a:p>
          <a:p>
            <a:pPr fontAlgn="t"/>
            <a:endParaRPr lang="en-GB" dirty="0">
              <a:solidFill>
                <a:srgbClr val="000000"/>
              </a:solidFill>
              <a:latin typeface="Nunito"/>
            </a:endParaRPr>
          </a:p>
          <a:p>
            <a:pPr fontAlgn="t"/>
            <a:r>
              <a:rPr lang="en-GB" dirty="0">
                <a:solidFill>
                  <a:srgbClr val="000000"/>
                </a:solidFill>
                <a:latin typeface="Calibri" panose="020F0502020204030204" pitchFamily="34" charset="0"/>
              </a:rPr>
              <a:t>Our aims as a school are to…</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Develop personal strength</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Encourage perseverance, resilience and ambition to achieve our goals.</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Be happy, safe and feel part of a caring school family.</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Work collaboratively in creating a nurturing, caring and inclusive environment for all to learn and flourish, within our school and the wider community.</a:t>
            </a:r>
            <a:endParaRPr lang="en-GB" dirty="0">
              <a:solidFill>
                <a:srgbClr val="000000"/>
              </a:solidFill>
              <a:latin typeface="Nunito"/>
            </a:endParaRPr>
          </a:p>
          <a:p>
            <a:pPr fontAlgn="t">
              <a:buFont typeface="Arial" panose="020B0604020202020204" pitchFamily="34" charset="0"/>
              <a:buChar char="•"/>
            </a:pPr>
            <a:r>
              <a:rPr lang="en-GB" dirty="0">
                <a:solidFill>
                  <a:srgbClr val="000000"/>
                </a:solidFill>
                <a:latin typeface="Calibri" panose="020F0502020204030204" pitchFamily="34" charset="0"/>
              </a:rPr>
              <a:t>Value, care for and respect each other and the environment God has created</a:t>
            </a:r>
            <a:endParaRPr lang="en-GB" dirty="0">
              <a:solidFill>
                <a:srgbClr val="000000"/>
              </a:solidFill>
              <a:latin typeface="Nunito"/>
            </a:endParaRPr>
          </a:p>
          <a:p>
            <a:pPr fontAlgn="t"/>
            <a:r>
              <a:rPr lang="en-GB" dirty="0">
                <a:solidFill>
                  <a:srgbClr val="000000"/>
                </a:solidFill>
                <a:latin typeface="Nunito"/>
              </a:rPr>
              <a:t> </a:t>
            </a:r>
          </a:p>
        </p:txBody>
      </p:sp>
      <p:pic>
        <p:nvPicPr>
          <p:cNvPr id="13" name="Picture 2" descr="Let Your Light Shine | Wholeness ...">
            <a:extLst>
              <a:ext uri="{FF2B5EF4-FFF2-40B4-BE49-F238E27FC236}">
                <a16:creationId xmlns:a16="http://schemas.microsoft.com/office/drawing/2014/main" id="{82885C2B-85F4-4A16-871A-CCE336982A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2129" y="4781515"/>
            <a:ext cx="2076485" cy="20764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91EFF4F-B9D0-425B-A701-009ECA8B353F}"/>
              </a:ext>
            </a:extLst>
          </p:cNvPr>
          <p:cNvSpPr txBox="1"/>
          <p:nvPr/>
        </p:nvSpPr>
        <p:spPr>
          <a:xfrm>
            <a:off x="443433" y="1358348"/>
            <a:ext cx="10496938" cy="923330"/>
          </a:xfrm>
          <a:prstGeom prst="rect">
            <a:avLst/>
          </a:prstGeom>
          <a:noFill/>
        </p:spPr>
        <p:txBody>
          <a:bodyPr wrap="square" rtlCol="0">
            <a:spAutoFit/>
          </a:bodyPr>
          <a:lstStyle/>
          <a:p>
            <a:r>
              <a:rPr lang="en-GB" sz="5400" dirty="0">
                <a:solidFill>
                  <a:schemeClr val="bg1">
                    <a:lumMod val="50000"/>
                  </a:schemeClr>
                </a:solidFill>
              </a:rPr>
              <a:t>  ‘Let your light shine’  Matthew 5:16</a:t>
            </a:r>
          </a:p>
        </p:txBody>
      </p:sp>
    </p:spTree>
    <p:extLst>
      <p:ext uri="{BB962C8B-B14F-4D97-AF65-F5344CB8AC3E}">
        <p14:creationId xmlns:p14="http://schemas.microsoft.com/office/powerpoint/2010/main" val="2984608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B7C382E1-0734-E883-AE44-5912AA391A47}"/>
              </a:ext>
            </a:extLst>
          </p:cNvPr>
          <p:cNvSpPr/>
          <p:nvPr/>
        </p:nvSpPr>
        <p:spPr>
          <a:xfrm>
            <a:off x="963561" y="845574"/>
            <a:ext cx="2094271" cy="899651"/>
          </a:xfrm>
          <a:prstGeom prst="roundRect">
            <a:avLst/>
          </a:prstGeom>
          <a:solidFill>
            <a:srgbClr val="FFBC82"/>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RSHE – Sex </a:t>
            </a:r>
            <a:r>
              <a:rPr lang="en-US">
                <a:solidFill>
                  <a:schemeClr val="tx1"/>
                </a:solidFill>
              </a:rPr>
              <a:t>and Relationships</a:t>
            </a:r>
            <a:r>
              <a:rPr lang="en-US"/>
              <a:t> </a:t>
            </a:r>
            <a:r>
              <a:rPr lang="en-US" dirty="0">
                <a:solidFill>
                  <a:schemeClr val="tx1"/>
                </a:solidFill>
              </a:rPr>
              <a:t>Education</a:t>
            </a:r>
          </a:p>
        </p:txBody>
      </p:sp>
      <p:sp>
        <p:nvSpPr>
          <p:cNvPr id="5" name="Rounded Rectangle 4">
            <a:extLst>
              <a:ext uri="{FF2B5EF4-FFF2-40B4-BE49-F238E27FC236}">
                <a16:creationId xmlns:a16="http://schemas.microsoft.com/office/drawing/2014/main" id="{51A13C5F-08AB-35D0-7451-A6BF49C8AD97}"/>
              </a:ext>
            </a:extLst>
          </p:cNvPr>
          <p:cNvSpPr/>
          <p:nvPr/>
        </p:nvSpPr>
        <p:spPr>
          <a:xfrm>
            <a:off x="1582993" y="2917723"/>
            <a:ext cx="2094271" cy="899651"/>
          </a:xfrm>
          <a:prstGeom prst="roundRect">
            <a:avLst/>
          </a:prstGeom>
          <a:solidFill>
            <a:srgbClr val="FFFF82"/>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RSHE- Physical &amp; Mental Well-Being</a:t>
            </a:r>
          </a:p>
        </p:txBody>
      </p:sp>
      <p:sp>
        <p:nvSpPr>
          <p:cNvPr id="6" name="Rounded Rectangle 5">
            <a:extLst>
              <a:ext uri="{FF2B5EF4-FFF2-40B4-BE49-F238E27FC236}">
                <a16:creationId xmlns:a16="http://schemas.microsoft.com/office/drawing/2014/main" id="{BA2A3DA6-8260-122A-64FB-0A4FAFF163F1}"/>
              </a:ext>
            </a:extLst>
          </p:cNvPr>
          <p:cNvSpPr/>
          <p:nvPr/>
        </p:nvSpPr>
        <p:spPr>
          <a:xfrm>
            <a:off x="1071714" y="4989872"/>
            <a:ext cx="2094271" cy="899651"/>
          </a:xfrm>
          <a:prstGeom prst="roundRect">
            <a:avLst/>
          </a:prstGeom>
          <a:solidFill>
            <a:srgbClr val="9CF6FF"/>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Citizenship</a:t>
            </a:r>
          </a:p>
        </p:txBody>
      </p:sp>
      <p:sp>
        <p:nvSpPr>
          <p:cNvPr id="7" name="Rounded Rectangle 6">
            <a:extLst>
              <a:ext uri="{FF2B5EF4-FFF2-40B4-BE49-F238E27FC236}">
                <a16:creationId xmlns:a16="http://schemas.microsoft.com/office/drawing/2014/main" id="{B53F0818-6DC5-8E81-7C1A-33D9851A3866}"/>
              </a:ext>
            </a:extLst>
          </p:cNvPr>
          <p:cNvSpPr/>
          <p:nvPr/>
        </p:nvSpPr>
        <p:spPr>
          <a:xfrm>
            <a:off x="5094453" y="4878811"/>
            <a:ext cx="2094271" cy="899651"/>
          </a:xfrm>
          <a:prstGeom prst="roundRect">
            <a:avLst/>
          </a:prstGeom>
          <a:solidFill>
            <a:srgbClr val="B5FBAF"/>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Protected</a:t>
            </a:r>
            <a:r>
              <a:rPr lang="en-US" dirty="0"/>
              <a:t> </a:t>
            </a:r>
            <a:r>
              <a:rPr lang="en-US" dirty="0">
                <a:solidFill>
                  <a:schemeClr val="tx1"/>
                </a:solidFill>
              </a:rPr>
              <a:t>Characteristics</a:t>
            </a:r>
          </a:p>
        </p:txBody>
      </p:sp>
      <p:sp>
        <p:nvSpPr>
          <p:cNvPr id="8" name="Rounded Rectangle 7">
            <a:extLst>
              <a:ext uri="{FF2B5EF4-FFF2-40B4-BE49-F238E27FC236}">
                <a16:creationId xmlns:a16="http://schemas.microsoft.com/office/drawing/2014/main" id="{48792BFC-4A1A-DFC7-3BB0-E4A7911B8A20}"/>
              </a:ext>
            </a:extLst>
          </p:cNvPr>
          <p:cNvSpPr/>
          <p:nvPr/>
        </p:nvSpPr>
        <p:spPr>
          <a:xfrm>
            <a:off x="5175790" y="618983"/>
            <a:ext cx="2094271" cy="899651"/>
          </a:xfrm>
          <a:prstGeom prst="roundRect">
            <a:avLst/>
          </a:prstGeom>
          <a:solidFill>
            <a:srgbClr val="00B0F0"/>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Development of Character</a:t>
            </a:r>
          </a:p>
        </p:txBody>
      </p:sp>
      <p:sp>
        <p:nvSpPr>
          <p:cNvPr id="9" name="Rounded Rectangle 8">
            <a:extLst>
              <a:ext uri="{FF2B5EF4-FFF2-40B4-BE49-F238E27FC236}">
                <a16:creationId xmlns:a16="http://schemas.microsoft.com/office/drawing/2014/main" id="{2569CC4F-ABEB-70D5-3069-D823F174245E}"/>
              </a:ext>
            </a:extLst>
          </p:cNvPr>
          <p:cNvSpPr/>
          <p:nvPr/>
        </p:nvSpPr>
        <p:spPr>
          <a:xfrm>
            <a:off x="9282995" y="349713"/>
            <a:ext cx="2094271" cy="899651"/>
          </a:xfrm>
          <a:prstGeom prst="roundRect">
            <a:avLst/>
          </a:prstGeom>
          <a:solidFill>
            <a:srgbClr val="FF7E79"/>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Wider</a:t>
            </a:r>
            <a:r>
              <a:rPr lang="en-US" dirty="0"/>
              <a:t> </a:t>
            </a:r>
            <a:r>
              <a:rPr lang="en-US" dirty="0">
                <a:solidFill>
                  <a:schemeClr val="tx1"/>
                </a:solidFill>
              </a:rPr>
              <a:t>Opportunities</a:t>
            </a:r>
          </a:p>
        </p:txBody>
      </p:sp>
      <p:sp>
        <p:nvSpPr>
          <p:cNvPr id="10" name="Rounded Rectangle 9">
            <a:extLst>
              <a:ext uri="{FF2B5EF4-FFF2-40B4-BE49-F238E27FC236}">
                <a16:creationId xmlns:a16="http://schemas.microsoft.com/office/drawing/2014/main" id="{11D80120-43FA-0E81-F857-D54F3A0D9304}"/>
              </a:ext>
            </a:extLst>
          </p:cNvPr>
          <p:cNvSpPr/>
          <p:nvPr/>
        </p:nvSpPr>
        <p:spPr>
          <a:xfrm>
            <a:off x="9381762" y="2016731"/>
            <a:ext cx="2094271" cy="899651"/>
          </a:xfrm>
          <a:prstGeom prst="roundRect">
            <a:avLst/>
          </a:prstGeom>
          <a:solidFill>
            <a:srgbClr val="D883FF"/>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SMSC</a:t>
            </a:r>
          </a:p>
        </p:txBody>
      </p:sp>
      <p:sp>
        <p:nvSpPr>
          <p:cNvPr id="11" name="Rounded Rectangle 10">
            <a:extLst>
              <a:ext uri="{FF2B5EF4-FFF2-40B4-BE49-F238E27FC236}">
                <a16:creationId xmlns:a16="http://schemas.microsoft.com/office/drawing/2014/main" id="{70FE4C51-EFA4-1D9C-E9F4-0DDE2B74FF10}"/>
              </a:ext>
            </a:extLst>
          </p:cNvPr>
          <p:cNvSpPr/>
          <p:nvPr/>
        </p:nvSpPr>
        <p:spPr>
          <a:xfrm>
            <a:off x="9282995" y="3595368"/>
            <a:ext cx="2094271" cy="899651"/>
          </a:xfrm>
          <a:prstGeom prst="roundRect">
            <a:avLst/>
          </a:prstGeom>
          <a:solidFill>
            <a:srgbClr val="D5FC79"/>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British Values</a:t>
            </a:r>
          </a:p>
        </p:txBody>
      </p:sp>
      <p:sp>
        <p:nvSpPr>
          <p:cNvPr id="4" name="Rounded Rectangle 3">
            <a:extLst>
              <a:ext uri="{FF2B5EF4-FFF2-40B4-BE49-F238E27FC236}">
                <a16:creationId xmlns:a16="http://schemas.microsoft.com/office/drawing/2014/main" id="{BCE34AE8-82C0-F9B2-BAD1-A3A18CB987DD}"/>
              </a:ext>
            </a:extLst>
          </p:cNvPr>
          <p:cNvSpPr/>
          <p:nvPr/>
        </p:nvSpPr>
        <p:spPr>
          <a:xfrm>
            <a:off x="9057298" y="5112776"/>
            <a:ext cx="2094271" cy="899651"/>
          </a:xfrm>
          <a:prstGeom prst="roundRect">
            <a:avLst/>
          </a:prstGeom>
          <a:solidFill>
            <a:srgbClr val="FF8AD8"/>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Inclusion</a:t>
            </a:r>
            <a:r>
              <a:rPr lang="en-US" dirty="0"/>
              <a:t> </a:t>
            </a:r>
            <a:r>
              <a:rPr lang="en-US" dirty="0">
                <a:solidFill>
                  <a:schemeClr val="tx1"/>
                </a:solidFill>
              </a:rPr>
              <a:t>&amp; Equal Opportunities</a:t>
            </a:r>
          </a:p>
        </p:txBody>
      </p:sp>
      <p:cxnSp>
        <p:nvCxnSpPr>
          <p:cNvPr id="20" name="Straight Connector 19">
            <a:extLst>
              <a:ext uri="{FF2B5EF4-FFF2-40B4-BE49-F238E27FC236}">
                <a16:creationId xmlns:a16="http://schemas.microsoft.com/office/drawing/2014/main" id="{23F7A565-2285-759F-6916-910C95A33119}"/>
              </a:ext>
            </a:extLst>
          </p:cNvPr>
          <p:cNvCxnSpPr>
            <a:stCxn id="3" idx="3"/>
          </p:cNvCxnSpPr>
          <p:nvPr/>
        </p:nvCxnSpPr>
        <p:spPr>
          <a:xfrm>
            <a:off x="3057832" y="1295400"/>
            <a:ext cx="2117958" cy="1509027"/>
          </a:xfrm>
          <a:prstGeom prst="line">
            <a:avLst/>
          </a:prstGeom>
          <a:ln w="28575"/>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a16="http://schemas.microsoft.com/office/drawing/2014/main" id="{6B2EECD1-EAF9-9664-DA38-893512161DA4}"/>
              </a:ext>
            </a:extLst>
          </p:cNvPr>
          <p:cNvCxnSpPr>
            <a:stCxn id="5" idx="3"/>
            <a:endCxn id="2" idx="1"/>
          </p:cNvCxnSpPr>
          <p:nvPr/>
        </p:nvCxnSpPr>
        <p:spPr>
          <a:xfrm flipV="1">
            <a:off x="3677264" y="3254253"/>
            <a:ext cx="1417190" cy="113296"/>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F47BD4A-4243-6166-3EB0-728B34577F7D}"/>
              </a:ext>
            </a:extLst>
          </p:cNvPr>
          <p:cNvCxnSpPr/>
          <p:nvPr/>
        </p:nvCxnSpPr>
        <p:spPr>
          <a:xfrm flipH="1">
            <a:off x="3165985" y="3595368"/>
            <a:ext cx="2009805" cy="1507799"/>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5C17506-2EF4-9D14-34A6-10D662C007C7}"/>
              </a:ext>
            </a:extLst>
          </p:cNvPr>
          <p:cNvCxnSpPr>
            <a:stCxn id="2" idx="2"/>
          </p:cNvCxnSpPr>
          <p:nvPr/>
        </p:nvCxnSpPr>
        <p:spPr>
          <a:xfrm flipH="1">
            <a:off x="6141589" y="3704078"/>
            <a:ext cx="1" cy="1172498"/>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73C5554-16A7-8A06-0D05-91C7D62C958D}"/>
              </a:ext>
            </a:extLst>
          </p:cNvPr>
          <p:cNvCxnSpPr>
            <a:cxnSpLocks/>
            <a:endCxn id="2" idx="0"/>
          </p:cNvCxnSpPr>
          <p:nvPr/>
        </p:nvCxnSpPr>
        <p:spPr>
          <a:xfrm>
            <a:off x="6118795" y="1518634"/>
            <a:ext cx="22795" cy="1285793"/>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D7BF781-5899-5C93-2A96-53F3A4B9829E}"/>
              </a:ext>
            </a:extLst>
          </p:cNvPr>
          <p:cNvCxnSpPr>
            <a:cxnSpLocks/>
          </p:cNvCxnSpPr>
          <p:nvPr/>
        </p:nvCxnSpPr>
        <p:spPr>
          <a:xfrm flipH="1">
            <a:off x="7183805" y="1068808"/>
            <a:ext cx="2099190" cy="1733269"/>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65A64D3-C43B-6632-BBD0-BBB0940BFEC4}"/>
              </a:ext>
            </a:extLst>
          </p:cNvPr>
          <p:cNvCxnSpPr>
            <a:stCxn id="2" idx="3"/>
          </p:cNvCxnSpPr>
          <p:nvPr/>
        </p:nvCxnSpPr>
        <p:spPr>
          <a:xfrm flipV="1">
            <a:off x="7188725" y="2614933"/>
            <a:ext cx="2193037" cy="639320"/>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FF4DDB3-D6E9-D8DA-272B-DD4B8872224A}"/>
              </a:ext>
            </a:extLst>
          </p:cNvPr>
          <p:cNvCxnSpPr>
            <a:endCxn id="11" idx="1"/>
          </p:cNvCxnSpPr>
          <p:nvPr/>
        </p:nvCxnSpPr>
        <p:spPr>
          <a:xfrm>
            <a:off x="7212412" y="3534139"/>
            <a:ext cx="2070583" cy="511055"/>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0F0CA186-9B1F-F395-CACE-895AB5ABC47C}"/>
              </a:ext>
            </a:extLst>
          </p:cNvPr>
          <p:cNvCxnSpPr/>
          <p:nvPr/>
        </p:nvCxnSpPr>
        <p:spPr>
          <a:xfrm>
            <a:off x="7016212" y="3704078"/>
            <a:ext cx="2041086" cy="1469927"/>
          </a:xfrm>
          <a:prstGeom prst="line">
            <a:avLst/>
          </a:prstGeom>
          <a:ln w="28575">
            <a:solidFill>
              <a:srgbClr val="011893"/>
            </a:solidFill>
          </a:ln>
        </p:spPr>
        <p:style>
          <a:lnRef idx="1">
            <a:schemeClr val="accent1"/>
          </a:lnRef>
          <a:fillRef idx="0">
            <a:schemeClr val="accent1"/>
          </a:fillRef>
          <a:effectRef idx="0">
            <a:schemeClr val="accent1"/>
          </a:effectRef>
          <a:fontRef idx="minor">
            <a:schemeClr val="tx1"/>
          </a:fontRef>
        </p:style>
      </p:cxnSp>
      <p:sp>
        <p:nvSpPr>
          <p:cNvPr id="2" name="Rounded Rectangle 1">
            <a:extLst>
              <a:ext uri="{FF2B5EF4-FFF2-40B4-BE49-F238E27FC236}">
                <a16:creationId xmlns:a16="http://schemas.microsoft.com/office/drawing/2014/main" id="{B92CAFDC-75A1-BB1F-6085-1A70401EA8F6}"/>
              </a:ext>
            </a:extLst>
          </p:cNvPr>
          <p:cNvSpPr/>
          <p:nvPr/>
        </p:nvSpPr>
        <p:spPr>
          <a:xfrm>
            <a:off x="5094454" y="2804427"/>
            <a:ext cx="2094271" cy="899651"/>
          </a:xfrm>
          <a:prstGeom prst="roundRect">
            <a:avLst/>
          </a:prstGeom>
          <a:solidFill>
            <a:srgbClr val="009193"/>
          </a:solidFill>
          <a:ln>
            <a:solidFill>
              <a:srgbClr val="011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Personal Development Curriculum</a:t>
            </a:r>
          </a:p>
        </p:txBody>
      </p:sp>
    </p:spTree>
    <p:extLst>
      <p:ext uri="{BB962C8B-B14F-4D97-AF65-F5344CB8AC3E}">
        <p14:creationId xmlns:p14="http://schemas.microsoft.com/office/powerpoint/2010/main" val="748217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156B8-4F56-4ABA-B0E4-6CDD2F06CE8E}"/>
              </a:ext>
            </a:extLst>
          </p:cNvPr>
          <p:cNvSpPr>
            <a:spLocks noGrp="1"/>
          </p:cNvSpPr>
          <p:nvPr>
            <p:ph type="title"/>
          </p:nvPr>
        </p:nvSpPr>
        <p:spPr>
          <a:xfrm>
            <a:off x="1505922" y="186468"/>
            <a:ext cx="7729728" cy="1188720"/>
          </a:xfrm>
        </p:spPr>
        <p:txBody>
          <a:bodyPr/>
          <a:lstStyle/>
          <a:p>
            <a:r>
              <a:rPr lang="en-US" dirty="0">
                <a:solidFill>
                  <a:srgbClr val="002060"/>
                </a:solidFill>
              </a:rPr>
              <a:t>RSHE: Sex and Relationship Education</a:t>
            </a:r>
            <a:endParaRPr lang="en-GB" dirty="0"/>
          </a:p>
        </p:txBody>
      </p:sp>
      <p:pic>
        <p:nvPicPr>
          <p:cNvPr id="7" name="Picture 6">
            <a:extLst>
              <a:ext uri="{FF2B5EF4-FFF2-40B4-BE49-F238E27FC236}">
                <a16:creationId xmlns:a16="http://schemas.microsoft.com/office/drawing/2014/main" id="{EDE57265-B8D9-4B9D-84AA-85A5043F030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8" name="Rectangle 7">
            <a:extLst>
              <a:ext uri="{FF2B5EF4-FFF2-40B4-BE49-F238E27FC236}">
                <a16:creationId xmlns:a16="http://schemas.microsoft.com/office/drawing/2014/main" id="{FFD821F0-6FFD-45CE-B89D-223103D2B20C}"/>
              </a:ext>
            </a:extLst>
          </p:cNvPr>
          <p:cNvSpPr/>
          <p:nvPr/>
        </p:nvSpPr>
        <p:spPr>
          <a:xfrm>
            <a:off x="430925" y="1658963"/>
            <a:ext cx="9585434" cy="4247317"/>
          </a:xfrm>
          <a:prstGeom prst="rect">
            <a:avLst/>
          </a:prstGeom>
        </p:spPr>
        <p:txBody>
          <a:bodyPr wrap="square">
            <a:spAutoFit/>
          </a:bodyPr>
          <a:lstStyle/>
          <a:p>
            <a:r>
              <a:rPr lang="en-US" sz="2800" dirty="0"/>
              <a:t>Children are </a:t>
            </a:r>
            <a:r>
              <a:rPr lang="en-US" sz="2800" dirty="0" smtClean="0">
                <a:solidFill>
                  <a:schemeClr val="bg1">
                    <a:lumMod val="50000"/>
                  </a:schemeClr>
                </a:solidFill>
              </a:rPr>
              <a:t>supported</a:t>
            </a:r>
            <a:r>
              <a:rPr lang="en-US" sz="2800" dirty="0" smtClean="0"/>
              <a:t> </a:t>
            </a:r>
            <a:r>
              <a:rPr lang="en-US" sz="2800" dirty="0"/>
              <a:t>to </a:t>
            </a:r>
            <a:r>
              <a:rPr lang="en-US" sz="2800" b="1" dirty="0"/>
              <a:t>stay safe</a:t>
            </a:r>
          </a:p>
          <a:p>
            <a:pPr marL="285750" indent="-285750">
              <a:buFont typeface="Arial" panose="020B0604020202020204" pitchFamily="34" charset="0"/>
              <a:buChar char="•"/>
            </a:pPr>
            <a:r>
              <a:rPr lang="en-US" sz="2800" dirty="0"/>
              <a:t>RSE accessible to all</a:t>
            </a:r>
          </a:p>
          <a:p>
            <a:pPr marL="285750" indent="-285750">
              <a:buFont typeface="Arial" panose="020B0604020202020204" pitchFamily="34" charset="0"/>
              <a:buChar char="•"/>
            </a:pPr>
            <a:r>
              <a:rPr lang="en-US" sz="2800" dirty="0"/>
              <a:t>A degree of flexibility to respond to contextual issues that may arise or need to be revisited.</a:t>
            </a:r>
          </a:p>
          <a:p>
            <a:pPr marL="285750" indent="-285750">
              <a:buFont typeface="Arial" panose="020B0604020202020204" pitchFamily="34" charset="0"/>
              <a:buChar char="•"/>
            </a:pPr>
            <a:r>
              <a:rPr lang="en-US" sz="2800" dirty="0"/>
              <a:t>Physical and Mental Well-Being</a:t>
            </a:r>
          </a:p>
          <a:p>
            <a:pPr marL="285750" indent="-285750">
              <a:buFont typeface="Arial" panose="020B0604020202020204" pitchFamily="34" charset="0"/>
              <a:buChar char="•"/>
            </a:pPr>
            <a:r>
              <a:rPr lang="en-US" sz="2800" dirty="0"/>
              <a:t>Speak out Stay Safe</a:t>
            </a:r>
          </a:p>
          <a:p>
            <a:pPr marL="285750" indent="-285750">
              <a:buFont typeface="Arial" panose="020B0604020202020204" pitchFamily="34" charset="0"/>
              <a:buChar char="•"/>
            </a:pPr>
            <a:r>
              <a:rPr lang="en-US" sz="2800" dirty="0"/>
              <a:t>Internet Safety Day</a:t>
            </a:r>
          </a:p>
          <a:p>
            <a:pPr marL="285750" indent="-285750">
              <a:buFont typeface="Arial" panose="020B0604020202020204" pitchFamily="34" charset="0"/>
              <a:buChar char="•"/>
            </a:pPr>
            <a:r>
              <a:rPr lang="en-US" sz="2800" dirty="0"/>
              <a:t>Links to Computing online safety units</a:t>
            </a:r>
          </a:p>
          <a:p>
            <a:pPr marL="285750" indent="-285750">
              <a:buFont typeface="Arial" panose="020B0604020202020204" pitchFamily="34" charset="0"/>
              <a:buChar char="•"/>
            </a:pPr>
            <a:r>
              <a:rPr lang="en-US" sz="2800" dirty="0"/>
              <a:t>JIGSAW PSHE scheme.</a:t>
            </a:r>
          </a:p>
          <a:p>
            <a:pPr marL="285750" indent="-285750">
              <a:buFont typeface="Arial" panose="020B0604020202020204" pitchFamily="34" charset="0"/>
              <a:buChar char="•"/>
            </a:pPr>
            <a:endParaRPr lang="en-US" dirty="0"/>
          </a:p>
        </p:txBody>
      </p:sp>
      <p:sp>
        <p:nvSpPr>
          <p:cNvPr id="3" name="AutoShape 2" descr="PSHE – St Leo's and Southmea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PSHE – St Leo's and Southme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3912" y="3150904"/>
            <a:ext cx="4943475"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5683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8366F-DD7E-41FE-AA21-FE54C72C7160}"/>
              </a:ext>
            </a:extLst>
          </p:cNvPr>
          <p:cNvSpPr>
            <a:spLocks noGrp="1"/>
          </p:cNvSpPr>
          <p:nvPr>
            <p:ph type="title"/>
          </p:nvPr>
        </p:nvSpPr>
        <p:spPr>
          <a:xfrm>
            <a:off x="1989398" y="671100"/>
            <a:ext cx="7729728" cy="1188720"/>
          </a:xfrm>
        </p:spPr>
        <p:txBody>
          <a:bodyPr/>
          <a:lstStyle/>
          <a:p>
            <a:r>
              <a:rPr lang="en-US" dirty="0">
                <a:solidFill>
                  <a:srgbClr val="002060"/>
                </a:solidFill>
              </a:rPr>
              <a:t>Physical and Mental Well-Being</a:t>
            </a:r>
            <a:endParaRPr lang="en-GB" dirty="0"/>
          </a:p>
        </p:txBody>
      </p:sp>
      <p:pic>
        <p:nvPicPr>
          <p:cNvPr id="3" name="Picture 2">
            <a:extLst>
              <a:ext uri="{FF2B5EF4-FFF2-40B4-BE49-F238E27FC236}">
                <a16:creationId xmlns:a16="http://schemas.microsoft.com/office/drawing/2014/main" id="{C620B735-01E4-4E73-88DB-51925D3A504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4" name="Rectangle 3">
            <a:extLst>
              <a:ext uri="{FF2B5EF4-FFF2-40B4-BE49-F238E27FC236}">
                <a16:creationId xmlns:a16="http://schemas.microsoft.com/office/drawing/2014/main" id="{90C0F023-0A0D-49B7-B644-786A2F58866C}"/>
              </a:ext>
            </a:extLst>
          </p:cNvPr>
          <p:cNvSpPr/>
          <p:nvPr/>
        </p:nvSpPr>
        <p:spPr>
          <a:xfrm>
            <a:off x="388882" y="2025908"/>
            <a:ext cx="9648498" cy="3970318"/>
          </a:xfrm>
          <a:prstGeom prst="rect">
            <a:avLst/>
          </a:prstGeom>
        </p:spPr>
        <p:txBody>
          <a:bodyPr wrap="square">
            <a:spAutoFit/>
          </a:bodyPr>
          <a:lstStyle/>
          <a:p>
            <a:r>
              <a:rPr lang="en-US" sz="2800" dirty="0"/>
              <a:t>Growth Mindset </a:t>
            </a:r>
          </a:p>
          <a:p>
            <a:r>
              <a:rPr lang="en-US" sz="2800" dirty="0"/>
              <a:t>Celebration Assembly</a:t>
            </a:r>
          </a:p>
          <a:p>
            <a:r>
              <a:rPr lang="en-US" sz="2800" dirty="0"/>
              <a:t>Peer Stars</a:t>
            </a:r>
          </a:p>
          <a:p>
            <a:r>
              <a:rPr lang="en-US" sz="2800" dirty="0"/>
              <a:t>Anti-Bullying  Week</a:t>
            </a:r>
          </a:p>
          <a:p>
            <a:r>
              <a:rPr lang="en-US" sz="2800" dirty="0"/>
              <a:t>Zones of regulation</a:t>
            </a:r>
          </a:p>
          <a:p>
            <a:r>
              <a:rPr lang="en-US" sz="2800" dirty="0"/>
              <a:t>Drawing and Talking Therapy</a:t>
            </a:r>
          </a:p>
          <a:p>
            <a:r>
              <a:rPr lang="en-US" sz="2800" dirty="0"/>
              <a:t>Pupil Surveys</a:t>
            </a:r>
          </a:p>
          <a:p>
            <a:r>
              <a:rPr lang="en-US" sz="2800" dirty="0"/>
              <a:t>Speak Out Stay Safe</a:t>
            </a:r>
          </a:p>
          <a:p>
            <a:r>
              <a:rPr lang="en-US" sz="2800" dirty="0"/>
              <a:t>Sports clubs – access to the track</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4262" y="2259308"/>
            <a:ext cx="5763429" cy="4029637"/>
          </a:xfrm>
          <a:prstGeom prst="rect">
            <a:avLst/>
          </a:prstGeom>
        </p:spPr>
      </p:pic>
    </p:spTree>
    <p:extLst>
      <p:ext uri="{BB962C8B-B14F-4D97-AF65-F5344CB8AC3E}">
        <p14:creationId xmlns:p14="http://schemas.microsoft.com/office/powerpoint/2010/main" val="18889670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07786-E8BC-4A4A-BFD9-583AF70E4906}"/>
              </a:ext>
            </a:extLst>
          </p:cNvPr>
          <p:cNvSpPr>
            <a:spLocks noGrp="1"/>
          </p:cNvSpPr>
          <p:nvPr>
            <p:ph type="title"/>
          </p:nvPr>
        </p:nvSpPr>
        <p:spPr>
          <a:xfrm>
            <a:off x="1773936" y="428784"/>
            <a:ext cx="7729728" cy="1188720"/>
          </a:xfrm>
        </p:spPr>
        <p:txBody>
          <a:bodyPr>
            <a:normAutofit/>
          </a:bodyPr>
          <a:lstStyle/>
          <a:p>
            <a:r>
              <a:rPr lang="en-US" sz="4800" dirty="0">
                <a:solidFill>
                  <a:schemeClr val="tx1"/>
                </a:solidFill>
              </a:rPr>
              <a:t>Citizenship</a:t>
            </a:r>
            <a:endParaRPr lang="en-GB" sz="4800" dirty="0">
              <a:solidFill>
                <a:schemeClr val="tx1"/>
              </a:solidFill>
            </a:endParaRPr>
          </a:p>
        </p:txBody>
      </p:sp>
      <p:pic>
        <p:nvPicPr>
          <p:cNvPr id="3" name="Picture 2">
            <a:extLst>
              <a:ext uri="{FF2B5EF4-FFF2-40B4-BE49-F238E27FC236}">
                <a16:creationId xmlns:a16="http://schemas.microsoft.com/office/drawing/2014/main" id="{B3393091-3C93-4264-809A-5685E5B6BD36}"/>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4" name="Rectangle 3">
            <a:extLst>
              <a:ext uri="{FF2B5EF4-FFF2-40B4-BE49-F238E27FC236}">
                <a16:creationId xmlns:a16="http://schemas.microsoft.com/office/drawing/2014/main" id="{C80D8775-2304-492B-B28E-CA374066C214}"/>
              </a:ext>
            </a:extLst>
          </p:cNvPr>
          <p:cNvSpPr/>
          <p:nvPr/>
        </p:nvSpPr>
        <p:spPr>
          <a:xfrm>
            <a:off x="546536" y="1859820"/>
            <a:ext cx="9746815" cy="4801314"/>
          </a:xfrm>
          <a:prstGeom prst="rect">
            <a:avLst/>
          </a:prstGeom>
        </p:spPr>
        <p:txBody>
          <a:bodyPr wrap="square">
            <a:spAutoFit/>
          </a:bodyPr>
          <a:lstStyle/>
          <a:p>
            <a:r>
              <a:rPr lang="en-US" dirty="0"/>
              <a:t>Applications for Roles in school: School Council, House/Vice Captains</a:t>
            </a:r>
          </a:p>
          <a:p>
            <a:r>
              <a:rPr lang="en-US" dirty="0"/>
              <a:t>Opportunities for democracy: Voting for candidates for House/Vice Captains and School Council Reps</a:t>
            </a:r>
          </a:p>
          <a:p>
            <a:r>
              <a:rPr lang="en-US" dirty="0"/>
              <a:t>Pupil Questionnaires</a:t>
            </a:r>
          </a:p>
          <a:p>
            <a:r>
              <a:rPr lang="en-US" dirty="0"/>
              <a:t>Light Leaders </a:t>
            </a:r>
            <a:r>
              <a:rPr lang="en-US" dirty="0">
                <a:solidFill>
                  <a:schemeClr val="bg1">
                    <a:lumMod val="50000"/>
                  </a:schemeClr>
                </a:solidFill>
              </a:rPr>
              <a:t>Opportunity to write </a:t>
            </a:r>
            <a:r>
              <a:rPr lang="en-US" dirty="0" smtClean="0">
                <a:solidFill>
                  <a:schemeClr val="bg1">
                    <a:lumMod val="50000"/>
                  </a:schemeClr>
                </a:solidFill>
              </a:rPr>
              <a:t>letters </a:t>
            </a:r>
            <a:r>
              <a:rPr lang="en-US" dirty="0"/>
              <a:t>to support change </a:t>
            </a:r>
            <a:endParaRPr lang="en-US" dirty="0" smtClean="0"/>
          </a:p>
          <a:p>
            <a:r>
              <a:rPr lang="en-US" dirty="0" smtClean="0"/>
              <a:t>Children </a:t>
            </a:r>
            <a:r>
              <a:rPr lang="en-US" dirty="0"/>
              <a:t>engage with the local community – Thorn Springs and Rosalyn House Care </a:t>
            </a:r>
            <a:r>
              <a:rPr lang="en-US" dirty="0" smtClean="0"/>
              <a:t>homes</a:t>
            </a:r>
            <a:endParaRPr lang="en-US" dirty="0"/>
          </a:p>
          <a:p>
            <a:r>
              <a:rPr lang="en-US" dirty="0"/>
              <a:t>Links to English Curriculum – Persuasive units of </a:t>
            </a:r>
            <a:r>
              <a:rPr lang="en-US" dirty="0" smtClean="0"/>
              <a:t>work</a:t>
            </a:r>
          </a:p>
          <a:p>
            <a:r>
              <a:rPr lang="en-US" dirty="0" smtClean="0">
                <a:solidFill>
                  <a:schemeClr val="bg1">
                    <a:lumMod val="50000"/>
                  </a:schemeClr>
                </a:solidFill>
              </a:rPr>
              <a:t>Links to RE curriculum – Citizenship units of work</a:t>
            </a:r>
            <a:endParaRPr lang="en-US" dirty="0">
              <a:solidFill>
                <a:schemeClr val="bg1">
                  <a:lumMod val="50000"/>
                </a:schemeClr>
              </a:solidFill>
            </a:endParaRPr>
          </a:p>
          <a:p>
            <a:r>
              <a:rPr lang="en-US" dirty="0"/>
              <a:t>Visitors to School  </a:t>
            </a:r>
          </a:p>
          <a:p>
            <a:r>
              <a:rPr lang="en-US" dirty="0"/>
              <a:t>Parliament week</a:t>
            </a:r>
          </a:p>
          <a:p>
            <a:r>
              <a:rPr lang="en-US" dirty="0" smtClean="0"/>
              <a:t>Picture </a:t>
            </a:r>
            <a:r>
              <a:rPr lang="en-US" dirty="0"/>
              <a:t>News</a:t>
            </a:r>
          </a:p>
          <a:p>
            <a:r>
              <a:rPr lang="en-US" dirty="0"/>
              <a:t>Collective worship</a:t>
            </a:r>
          </a:p>
          <a:p>
            <a:r>
              <a:rPr lang="en-US" dirty="0"/>
              <a:t>A variety of charities are supported  - local and global </a:t>
            </a:r>
          </a:p>
          <a:p>
            <a:r>
              <a:rPr lang="en-US" dirty="0"/>
              <a:t>Musical performances in the community</a:t>
            </a:r>
          </a:p>
          <a:p>
            <a:r>
              <a:rPr lang="en-US" dirty="0"/>
              <a:t>Remembrance in the community </a:t>
            </a:r>
          </a:p>
          <a:p>
            <a:r>
              <a:rPr lang="en-US" dirty="0"/>
              <a:t>Enrichment </a:t>
            </a:r>
          </a:p>
          <a:p>
            <a:r>
              <a:rPr lang="en-US" dirty="0"/>
              <a:t>School readers</a:t>
            </a:r>
          </a:p>
          <a:p>
            <a:endParaRPr lang="en-GB" dirty="0"/>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6732733" y="3398866"/>
            <a:ext cx="4627994" cy="3262268"/>
          </a:xfrm>
          <a:prstGeom prst="rect">
            <a:avLst/>
          </a:prstGeom>
        </p:spPr>
      </p:pic>
    </p:spTree>
    <p:extLst>
      <p:ext uri="{BB962C8B-B14F-4D97-AF65-F5344CB8AC3E}">
        <p14:creationId xmlns:p14="http://schemas.microsoft.com/office/powerpoint/2010/main" val="6353613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F7EB9-894A-49E8-8936-8DB7055E05B1}"/>
              </a:ext>
            </a:extLst>
          </p:cNvPr>
          <p:cNvSpPr>
            <a:spLocks noGrp="1"/>
          </p:cNvSpPr>
          <p:nvPr>
            <p:ph type="title"/>
          </p:nvPr>
        </p:nvSpPr>
        <p:spPr>
          <a:xfrm>
            <a:off x="1843209" y="428784"/>
            <a:ext cx="7729728" cy="1188720"/>
          </a:xfrm>
        </p:spPr>
        <p:txBody>
          <a:bodyPr/>
          <a:lstStyle/>
          <a:p>
            <a:r>
              <a:rPr lang="en-GB" dirty="0"/>
              <a:t>Development of character </a:t>
            </a:r>
          </a:p>
        </p:txBody>
      </p:sp>
      <p:pic>
        <p:nvPicPr>
          <p:cNvPr id="4" name="Picture 3">
            <a:extLst>
              <a:ext uri="{FF2B5EF4-FFF2-40B4-BE49-F238E27FC236}">
                <a16:creationId xmlns:a16="http://schemas.microsoft.com/office/drawing/2014/main" id="{6C46EA03-90D5-42CD-8BF0-0946E1DDB53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5" name="Rectangle 4">
            <a:extLst>
              <a:ext uri="{FF2B5EF4-FFF2-40B4-BE49-F238E27FC236}">
                <a16:creationId xmlns:a16="http://schemas.microsoft.com/office/drawing/2014/main" id="{B1C1692D-6938-49E0-9597-A3F5BAFC64D3}"/>
              </a:ext>
            </a:extLst>
          </p:cNvPr>
          <p:cNvSpPr/>
          <p:nvPr/>
        </p:nvSpPr>
        <p:spPr>
          <a:xfrm>
            <a:off x="537420" y="1859820"/>
            <a:ext cx="9755931" cy="3816429"/>
          </a:xfrm>
          <a:prstGeom prst="rect">
            <a:avLst/>
          </a:prstGeom>
        </p:spPr>
        <p:txBody>
          <a:bodyPr wrap="square">
            <a:spAutoFit/>
          </a:bodyPr>
          <a:lstStyle/>
          <a:p>
            <a:r>
              <a:rPr lang="en-US" sz="2800" dirty="0"/>
              <a:t>Growth Mindset</a:t>
            </a:r>
          </a:p>
          <a:p>
            <a:r>
              <a:rPr lang="en-US" sz="2800" dirty="0"/>
              <a:t>Zones of regulation</a:t>
            </a:r>
          </a:p>
          <a:p>
            <a:r>
              <a:rPr lang="en-US" sz="2800" dirty="0"/>
              <a:t>Wider Curriculum and enrichment opportunities </a:t>
            </a:r>
            <a:endParaRPr lang="en-US" sz="2800" dirty="0" smtClean="0"/>
          </a:p>
          <a:p>
            <a:r>
              <a:rPr lang="en-US" sz="2800" dirty="0" smtClean="0"/>
              <a:t>Opportunities </a:t>
            </a:r>
            <a:r>
              <a:rPr lang="en-US" sz="2800" dirty="0"/>
              <a:t>to learn a variety of musical instruments </a:t>
            </a:r>
          </a:p>
          <a:p>
            <a:r>
              <a:rPr lang="en-US" sz="2800" dirty="0" smtClean="0"/>
              <a:t>Sporting </a:t>
            </a:r>
            <a:r>
              <a:rPr lang="en-US" sz="2800" dirty="0"/>
              <a:t>events for all children </a:t>
            </a:r>
          </a:p>
          <a:p>
            <a:r>
              <a:rPr lang="en-US" sz="2800" dirty="0"/>
              <a:t>Celebration Assemblies </a:t>
            </a:r>
          </a:p>
          <a:p>
            <a:r>
              <a:rPr lang="en-US" sz="2800" dirty="0"/>
              <a:t>School Games Partnership</a:t>
            </a:r>
          </a:p>
          <a:p>
            <a:r>
              <a:rPr lang="en-US" sz="2800" dirty="0" smtClean="0"/>
              <a:t>Weekly Collective Worship in Church</a:t>
            </a:r>
            <a:endParaRPr lang="en-US" dirty="0"/>
          </a:p>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4142" y="3768034"/>
            <a:ext cx="3501276" cy="2818240"/>
          </a:xfrm>
          <a:prstGeom prst="rect">
            <a:avLst/>
          </a:prstGeom>
        </p:spPr>
      </p:pic>
    </p:spTree>
    <p:extLst>
      <p:ext uri="{BB962C8B-B14F-4D97-AF65-F5344CB8AC3E}">
        <p14:creationId xmlns:p14="http://schemas.microsoft.com/office/powerpoint/2010/main" val="2117458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FBDB8-CA87-45FC-9A94-E47322E0CA96}"/>
              </a:ext>
            </a:extLst>
          </p:cNvPr>
          <p:cNvSpPr>
            <a:spLocks noGrp="1"/>
          </p:cNvSpPr>
          <p:nvPr>
            <p:ph type="title"/>
          </p:nvPr>
        </p:nvSpPr>
        <p:spPr>
          <a:xfrm>
            <a:off x="1843209" y="317948"/>
            <a:ext cx="7729728" cy="1188720"/>
          </a:xfrm>
        </p:spPr>
        <p:txBody>
          <a:bodyPr/>
          <a:lstStyle/>
          <a:p>
            <a:r>
              <a:rPr lang="en-GB" dirty="0"/>
              <a:t>Wider Opportunities </a:t>
            </a:r>
          </a:p>
        </p:txBody>
      </p:sp>
      <p:pic>
        <p:nvPicPr>
          <p:cNvPr id="3" name="Picture 2">
            <a:extLst>
              <a:ext uri="{FF2B5EF4-FFF2-40B4-BE49-F238E27FC236}">
                <a16:creationId xmlns:a16="http://schemas.microsoft.com/office/drawing/2014/main" id="{E0008E87-BF27-4AB6-93C0-446625EE549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
        <p:nvSpPr>
          <p:cNvPr id="4" name="Rectangle 3">
            <a:extLst>
              <a:ext uri="{FF2B5EF4-FFF2-40B4-BE49-F238E27FC236}">
                <a16:creationId xmlns:a16="http://schemas.microsoft.com/office/drawing/2014/main" id="{7FB5B59F-7B43-4AC3-BC73-583121C2AF4A}"/>
              </a:ext>
            </a:extLst>
          </p:cNvPr>
          <p:cNvSpPr/>
          <p:nvPr/>
        </p:nvSpPr>
        <p:spPr>
          <a:xfrm>
            <a:off x="208220" y="1686777"/>
            <a:ext cx="9364717" cy="4524315"/>
          </a:xfrm>
          <a:prstGeom prst="rect">
            <a:avLst/>
          </a:prstGeom>
        </p:spPr>
        <p:txBody>
          <a:bodyPr wrap="square">
            <a:spAutoFit/>
          </a:bodyPr>
          <a:lstStyle/>
          <a:p>
            <a:r>
              <a:rPr lang="en-US" dirty="0"/>
              <a:t>Educational Visits and Residentials</a:t>
            </a:r>
          </a:p>
          <a:p>
            <a:r>
              <a:rPr lang="en-US" dirty="0"/>
              <a:t>Competitions – Thorn Springs – Christmas, VE DAY.  Easter Bonnet competition</a:t>
            </a:r>
          </a:p>
          <a:p>
            <a:r>
              <a:rPr lang="en-US" dirty="0"/>
              <a:t>Fund-Raising Events: Parent Staff Association, Children in Need, </a:t>
            </a:r>
            <a:r>
              <a:rPr lang="en-US" dirty="0" err="1"/>
              <a:t>Macmillian</a:t>
            </a:r>
            <a:r>
              <a:rPr lang="en-US" dirty="0"/>
              <a:t> Coffee Afternoon</a:t>
            </a:r>
          </a:p>
          <a:p>
            <a:r>
              <a:rPr lang="en-US" dirty="0"/>
              <a:t>Pupils leading assemblies </a:t>
            </a:r>
            <a:r>
              <a:rPr lang="en-US" dirty="0" err="1"/>
              <a:t>e.g</a:t>
            </a:r>
            <a:r>
              <a:rPr lang="en-US" dirty="0"/>
              <a:t> Remembrance, Christmas Service,  Year 6 leading celebration assembly</a:t>
            </a:r>
          </a:p>
          <a:p>
            <a:r>
              <a:rPr lang="en-US" dirty="0" smtClean="0"/>
              <a:t>KS2 </a:t>
            </a:r>
            <a:r>
              <a:rPr lang="en-US" dirty="0"/>
              <a:t>Young Voices</a:t>
            </a:r>
          </a:p>
          <a:p>
            <a:r>
              <a:rPr lang="en-US" dirty="0"/>
              <a:t>Wow Days</a:t>
            </a:r>
          </a:p>
          <a:p>
            <a:r>
              <a:rPr lang="en-US" dirty="0"/>
              <a:t>Visitors to School</a:t>
            </a:r>
          </a:p>
          <a:p>
            <a:r>
              <a:rPr lang="en-US" dirty="0"/>
              <a:t>Community Events – Remembrance, Library</a:t>
            </a:r>
          </a:p>
          <a:p>
            <a:r>
              <a:rPr lang="en-US" dirty="0"/>
              <a:t>Links with </a:t>
            </a:r>
            <a:r>
              <a:rPr lang="en-US" dirty="0" err="1"/>
              <a:t>Manshead</a:t>
            </a:r>
            <a:r>
              <a:rPr lang="en-US" dirty="0"/>
              <a:t> Secondary School</a:t>
            </a:r>
          </a:p>
          <a:p>
            <a:r>
              <a:rPr lang="en-US" dirty="0"/>
              <a:t>Extra </a:t>
            </a:r>
            <a:r>
              <a:rPr lang="en-US" dirty="0" err="1"/>
              <a:t>Curriculuar</a:t>
            </a:r>
            <a:r>
              <a:rPr lang="en-US" dirty="0"/>
              <a:t> Opportunities</a:t>
            </a:r>
          </a:p>
          <a:p>
            <a:r>
              <a:rPr lang="en-US" dirty="0"/>
              <a:t>Visits to other schools – </a:t>
            </a:r>
            <a:r>
              <a:rPr lang="en-US" dirty="0" smtClean="0"/>
              <a:t>Hadrian </a:t>
            </a:r>
            <a:r>
              <a:rPr lang="en-US" dirty="0"/>
              <a:t>School links</a:t>
            </a:r>
          </a:p>
          <a:p>
            <a:r>
              <a:rPr lang="en-US" dirty="0" err="1"/>
              <a:t>Bikeability</a:t>
            </a:r>
            <a:r>
              <a:rPr lang="en-US" dirty="0"/>
              <a:t> – </a:t>
            </a:r>
            <a:r>
              <a:rPr lang="en-US" dirty="0" smtClean="0"/>
              <a:t>Years 3, </a:t>
            </a:r>
            <a:r>
              <a:rPr lang="en-US" dirty="0"/>
              <a:t>4, 5 &amp; 6 </a:t>
            </a:r>
          </a:p>
          <a:p>
            <a:r>
              <a:rPr lang="en-US" dirty="0" smtClean="0"/>
              <a:t>Trust Primary Choir </a:t>
            </a:r>
            <a:endParaRPr lang="en-US" dirty="0"/>
          </a:p>
          <a:p>
            <a:r>
              <a:rPr lang="en-US" dirty="0"/>
              <a:t>Clubs accessible to all children</a:t>
            </a:r>
          </a:p>
          <a:p>
            <a:r>
              <a:rPr lang="en-US" dirty="0"/>
              <a:t>Sporting Competitions</a:t>
            </a:r>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3889" y="2926819"/>
            <a:ext cx="6395155" cy="17510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1715" y="4749488"/>
            <a:ext cx="2677875" cy="2074617"/>
          </a:xfrm>
          <a:prstGeom prst="rect">
            <a:avLst/>
          </a:prstGeom>
        </p:spPr>
      </p:pic>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t="14206" b="16469"/>
          <a:stretch/>
        </p:blipFill>
        <p:spPr>
          <a:xfrm>
            <a:off x="8437002" y="4741310"/>
            <a:ext cx="2992284" cy="2079382"/>
          </a:xfrm>
          <a:prstGeom prst="rect">
            <a:avLst/>
          </a:prstGeom>
        </p:spPr>
      </p:pic>
    </p:spTree>
    <p:extLst>
      <p:ext uri="{BB962C8B-B14F-4D97-AF65-F5344CB8AC3E}">
        <p14:creationId xmlns:p14="http://schemas.microsoft.com/office/powerpoint/2010/main" val="688871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70F09-DCD2-4675-872C-0BE950221803}"/>
              </a:ext>
            </a:extLst>
          </p:cNvPr>
          <p:cNvSpPr>
            <a:spLocks noGrp="1"/>
          </p:cNvSpPr>
          <p:nvPr>
            <p:ph type="title"/>
          </p:nvPr>
        </p:nvSpPr>
        <p:spPr>
          <a:xfrm>
            <a:off x="1975945" y="128016"/>
            <a:ext cx="7638078" cy="954550"/>
          </a:xfrm>
        </p:spPr>
        <p:txBody>
          <a:bodyPr>
            <a:normAutofit/>
          </a:bodyPr>
          <a:lstStyle/>
          <a:p>
            <a:pPr marL="742950" lvl="1" indent="-285750" algn="ctr"/>
            <a:r>
              <a:rPr lang="en-US" sz="3600" dirty="0">
                <a:solidFill>
                  <a:schemeClr val="tx1"/>
                </a:solidFill>
              </a:rPr>
              <a:t>SMSC</a:t>
            </a:r>
          </a:p>
        </p:txBody>
      </p:sp>
      <p:graphicFrame>
        <p:nvGraphicFramePr>
          <p:cNvPr id="3" name="Table 2">
            <a:extLst>
              <a:ext uri="{FF2B5EF4-FFF2-40B4-BE49-F238E27FC236}">
                <a16:creationId xmlns:a16="http://schemas.microsoft.com/office/drawing/2014/main" id="{32050F85-19A3-4B57-9293-D6785CD25FCB}"/>
              </a:ext>
            </a:extLst>
          </p:cNvPr>
          <p:cNvGraphicFramePr>
            <a:graphicFrameLocks noGrp="1"/>
          </p:cNvGraphicFramePr>
          <p:nvPr>
            <p:extLst>
              <p:ext uri="{D42A27DB-BD31-4B8C-83A1-F6EECF244321}">
                <p14:modId xmlns:p14="http://schemas.microsoft.com/office/powerpoint/2010/main" val="923786794"/>
              </p:ext>
            </p:extLst>
          </p:nvPr>
        </p:nvGraphicFramePr>
        <p:xfrm>
          <a:off x="693683" y="1197958"/>
          <a:ext cx="10439181" cy="5636762"/>
        </p:xfrm>
        <a:graphic>
          <a:graphicData uri="http://schemas.openxmlformats.org/drawingml/2006/table">
            <a:tbl>
              <a:tblPr firstRow="1" bandRow="1">
                <a:tableStyleId>{284E427A-3D55-4303-BF80-6455036E1DE7}</a:tableStyleId>
              </a:tblPr>
              <a:tblGrid>
                <a:gridCol w="2956212">
                  <a:extLst>
                    <a:ext uri="{9D8B030D-6E8A-4147-A177-3AD203B41FA5}">
                      <a16:colId xmlns:a16="http://schemas.microsoft.com/office/drawing/2014/main" val="1101702173"/>
                    </a:ext>
                  </a:extLst>
                </a:gridCol>
                <a:gridCol w="2494323">
                  <a:extLst>
                    <a:ext uri="{9D8B030D-6E8A-4147-A177-3AD203B41FA5}">
                      <a16:colId xmlns:a16="http://schemas.microsoft.com/office/drawing/2014/main" val="3766833692"/>
                    </a:ext>
                  </a:extLst>
                </a:gridCol>
                <a:gridCol w="2494323">
                  <a:extLst>
                    <a:ext uri="{9D8B030D-6E8A-4147-A177-3AD203B41FA5}">
                      <a16:colId xmlns:a16="http://schemas.microsoft.com/office/drawing/2014/main" val="289597027"/>
                    </a:ext>
                  </a:extLst>
                </a:gridCol>
                <a:gridCol w="2494323">
                  <a:extLst>
                    <a:ext uri="{9D8B030D-6E8A-4147-A177-3AD203B41FA5}">
                      <a16:colId xmlns:a16="http://schemas.microsoft.com/office/drawing/2014/main" val="2044616465"/>
                    </a:ext>
                  </a:extLst>
                </a:gridCol>
              </a:tblGrid>
              <a:tr h="366981">
                <a:tc>
                  <a:txBody>
                    <a:bodyPr/>
                    <a:lstStyle/>
                    <a:p>
                      <a:pPr algn="ctr"/>
                      <a:r>
                        <a:rPr lang="en-GB" sz="1600" dirty="0">
                          <a:solidFill>
                            <a:schemeClr val="tx1"/>
                          </a:solidFill>
                        </a:rPr>
                        <a:t>Spiritual </a:t>
                      </a:r>
                    </a:p>
                  </a:txBody>
                  <a:tcPr/>
                </a:tc>
                <a:tc>
                  <a:txBody>
                    <a:bodyPr/>
                    <a:lstStyle/>
                    <a:p>
                      <a:pPr algn="ctr"/>
                      <a:r>
                        <a:rPr lang="en-GB" sz="1600" dirty="0">
                          <a:solidFill>
                            <a:schemeClr val="tx1"/>
                          </a:solidFill>
                        </a:rPr>
                        <a:t>Moral</a:t>
                      </a:r>
                    </a:p>
                  </a:txBody>
                  <a:tcPr/>
                </a:tc>
                <a:tc>
                  <a:txBody>
                    <a:bodyPr/>
                    <a:lstStyle/>
                    <a:p>
                      <a:pPr algn="ctr"/>
                      <a:r>
                        <a:rPr lang="en-GB" sz="1600" dirty="0">
                          <a:solidFill>
                            <a:schemeClr val="tx1"/>
                          </a:solidFill>
                        </a:rPr>
                        <a:t>Social </a:t>
                      </a:r>
                    </a:p>
                  </a:txBody>
                  <a:tcPr/>
                </a:tc>
                <a:tc>
                  <a:txBody>
                    <a:bodyPr/>
                    <a:lstStyle/>
                    <a:p>
                      <a:pPr algn="ctr"/>
                      <a:r>
                        <a:rPr lang="en-GB" sz="1600" dirty="0">
                          <a:solidFill>
                            <a:schemeClr val="tx1"/>
                          </a:solidFill>
                        </a:rPr>
                        <a:t>Cultural </a:t>
                      </a:r>
                    </a:p>
                  </a:txBody>
                  <a:tcPr/>
                </a:tc>
                <a:extLst>
                  <a:ext uri="{0D108BD9-81ED-4DB2-BD59-A6C34878D82A}">
                    <a16:rowId xmlns:a16="http://schemas.microsoft.com/office/drawing/2014/main" val="450494656"/>
                  </a:ext>
                </a:extLst>
              </a:tr>
              <a:tr h="860304">
                <a:tc>
                  <a:txBody>
                    <a:bodyPr/>
                    <a:lstStyle/>
                    <a:p>
                      <a:pPr algn="ctr"/>
                      <a:r>
                        <a:rPr lang="en-GB" sz="1600" dirty="0">
                          <a:solidFill>
                            <a:schemeClr val="tx1"/>
                          </a:solidFill>
                        </a:rPr>
                        <a:t>Collective Worship</a:t>
                      </a:r>
                    </a:p>
                  </a:txBody>
                  <a:tcPr/>
                </a:tc>
                <a:tc>
                  <a:txBody>
                    <a:bodyPr/>
                    <a:lstStyle/>
                    <a:p>
                      <a:pPr algn="ctr"/>
                      <a:r>
                        <a:rPr lang="en-GB" sz="1600" dirty="0">
                          <a:solidFill>
                            <a:schemeClr val="tx1"/>
                          </a:solidFill>
                        </a:rPr>
                        <a:t>JIGSAW Curriculum – including online safety</a:t>
                      </a:r>
                    </a:p>
                  </a:txBody>
                  <a:tcPr/>
                </a:tc>
                <a:tc>
                  <a:txBody>
                    <a:bodyPr/>
                    <a:lstStyle/>
                    <a:p>
                      <a:pPr algn="ctr"/>
                      <a:r>
                        <a:rPr lang="en-GB" sz="1600" dirty="0">
                          <a:solidFill>
                            <a:schemeClr val="tx1"/>
                          </a:solidFill>
                        </a:rPr>
                        <a:t>Transition Programmes</a:t>
                      </a:r>
                    </a:p>
                  </a:txBody>
                  <a:tcPr/>
                </a:tc>
                <a:tc>
                  <a:txBody>
                    <a:bodyPr/>
                    <a:lstStyle/>
                    <a:p>
                      <a:pPr algn="ctr"/>
                      <a:r>
                        <a:rPr lang="en-GB" sz="1600" dirty="0">
                          <a:solidFill>
                            <a:schemeClr val="tx1"/>
                          </a:solidFill>
                        </a:rPr>
                        <a:t>Luton Town Football Club Visits</a:t>
                      </a:r>
                    </a:p>
                  </a:txBody>
                  <a:tcPr/>
                </a:tc>
                <a:extLst>
                  <a:ext uri="{0D108BD9-81ED-4DB2-BD59-A6C34878D82A}">
                    <a16:rowId xmlns:a16="http://schemas.microsoft.com/office/drawing/2014/main" val="4226533275"/>
                  </a:ext>
                </a:extLst>
              </a:tr>
              <a:tr h="917454">
                <a:tc>
                  <a:txBody>
                    <a:bodyPr/>
                    <a:lstStyle/>
                    <a:p>
                      <a:pPr algn="ctr"/>
                      <a:r>
                        <a:rPr lang="en-GB" sz="1600" dirty="0">
                          <a:solidFill>
                            <a:schemeClr val="tx1"/>
                          </a:solidFill>
                        </a:rPr>
                        <a:t>Windows, Mirrors and Doors </a:t>
                      </a:r>
                    </a:p>
                  </a:txBody>
                  <a:tcPr/>
                </a:tc>
                <a:tc>
                  <a:txBody>
                    <a:bodyPr/>
                    <a:lstStyle/>
                    <a:p>
                      <a:pPr algn="ctr"/>
                      <a:r>
                        <a:rPr lang="en-GB" sz="1600" dirty="0">
                          <a:solidFill>
                            <a:schemeClr val="tx1"/>
                          </a:solidFill>
                        </a:rPr>
                        <a:t>Values</a:t>
                      </a:r>
                    </a:p>
                  </a:txBody>
                  <a:tcPr/>
                </a:tc>
                <a:tc>
                  <a:txBody>
                    <a:bodyPr/>
                    <a:lstStyle/>
                    <a:p>
                      <a:pPr algn="ctr"/>
                      <a:r>
                        <a:rPr lang="en-GB" sz="1600" dirty="0">
                          <a:solidFill>
                            <a:schemeClr val="tx1"/>
                          </a:solidFill>
                        </a:rPr>
                        <a:t>Sports Days –</a:t>
                      </a:r>
                    </a:p>
                    <a:p>
                      <a:pPr algn="ctr"/>
                      <a:r>
                        <a:rPr lang="en-GB" sz="1600" dirty="0">
                          <a:solidFill>
                            <a:schemeClr val="tx1"/>
                          </a:solidFill>
                        </a:rPr>
                        <a:t>Schools Sports Partnership</a:t>
                      </a:r>
                    </a:p>
                  </a:txBody>
                  <a:tcPr/>
                </a:tc>
                <a:tc>
                  <a:txBody>
                    <a:bodyPr/>
                    <a:lstStyle/>
                    <a:p>
                      <a:pPr algn="ctr"/>
                      <a:r>
                        <a:rPr lang="en-GB" sz="1600" dirty="0">
                          <a:solidFill>
                            <a:schemeClr val="tx1"/>
                          </a:solidFill>
                        </a:rPr>
                        <a:t>Brazilian Football workshop</a:t>
                      </a:r>
                    </a:p>
                  </a:txBody>
                  <a:tcPr/>
                </a:tc>
                <a:extLst>
                  <a:ext uri="{0D108BD9-81ED-4DB2-BD59-A6C34878D82A}">
                    <a16:rowId xmlns:a16="http://schemas.microsoft.com/office/drawing/2014/main" val="568768029"/>
                  </a:ext>
                </a:extLst>
              </a:tr>
              <a:tr h="860304">
                <a:tc>
                  <a:txBody>
                    <a:bodyPr/>
                    <a:lstStyle/>
                    <a:p>
                      <a:pPr algn="ctr"/>
                      <a:r>
                        <a:rPr lang="en-GB" sz="1600" dirty="0">
                          <a:solidFill>
                            <a:schemeClr val="tx1"/>
                          </a:solidFill>
                        </a:rPr>
                        <a:t>Visits to places of worship</a:t>
                      </a:r>
                    </a:p>
                  </a:txBody>
                  <a:tcPr/>
                </a:tc>
                <a:tc>
                  <a:txBody>
                    <a:bodyPr/>
                    <a:lstStyle/>
                    <a:p>
                      <a:pPr algn="ctr"/>
                      <a:r>
                        <a:rPr lang="en-GB" sz="1600" dirty="0">
                          <a:solidFill>
                            <a:schemeClr val="tx1"/>
                          </a:solidFill>
                        </a:rPr>
                        <a:t>Collective Worship</a:t>
                      </a:r>
                    </a:p>
                  </a:txBody>
                  <a:tcPr/>
                </a:tc>
                <a:tc>
                  <a:txBody>
                    <a:bodyPr/>
                    <a:lstStyle/>
                    <a:p>
                      <a:pPr algn="ctr"/>
                      <a:r>
                        <a:rPr lang="en-GB" sz="1600" dirty="0">
                          <a:solidFill>
                            <a:schemeClr val="tx1"/>
                          </a:solidFill>
                        </a:rPr>
                        <a:t>Pupil Voice</a:t>
                      </a:r>
                    </a:p>
                  </a:txBody>
                  <a:tcPr/>
                </a:tc>
                <a:tc>
                  <a:txBody>
                    <a:bodyPr/>
                    <a:lstStyle/>
                    <a:p>
                      <a:pPr algn="ctr"/>
                      <a:r>
                        <a:rPr lang="en-GB" sz="1600" dirty="0">
                          <a:solidFill>
                            <a:schemeClr val="tx1"/>
                          </a:solidFill>
                        </a:rPr>
                        <a:t>Art competitions/workshops</a:t>
                      </a:r>
                    </a:p>
                  </a:txBody>
                  <a:tcPr/>
                </a:tc>
                <a:extLst>
                  <a:ext uri="{0D108BD9-81ED-4DB2-BD59-A6C34878D82A}">
                    <a16:rowId xmlns:a16="http://schemas.microsoft.com/office/drawing/2014/main" val="2703152085"/>
                  </a:ext>
                </a:extLst>
              </a:tr>
              <a:tr h="917454">
                <a:tc>
                  <a:txBody>
                    <a:bodyPr/>
                    <a:lstStyle/>
                    <a:p>
                      <a:pPr algn="ctr"/>
                      <a:r>
                        <a:rPr lang="en-GB" sz="1600" dirty="0">
                          <a:solidFill>
                            <a:schemeClr val="tx1"/>
                          </a:solidFill>
                        </a:rPr>
                        <a:t>Educational Visits</a:t>
                      </a:r>
                    </a:p>
                  </a:txBody>
                  <a:tcPr/>
                </a:tc>
                <a:tc>
                  <a:txBody>
                    <a:bodyPr/>
                    <a:lstStyle/>
                    <a:p>
                      <a:pPr algn="ctr"/>
                      <a:r>
                        <a:rPr lang="en-US" sz="1600" dirty="0"/>
                        <a:t>Visitors – </a:t>
                      </a:r>
                      <a:r>
                        <a:rPr lang="en-US" sz="1600" dirty="0" err="1"/>
                        <a:t>e.g</a:t>
                      </a:r>
                      <a:r>
                        <a:rPr lang="en-US" sz="1600" dirty="0"/>
                        <a:t> Police, Diversity Team, NSPCC, Fire Safety</a:t>
                      </a:r>
                      <a:endParaRPr lang="en-GB" sz="1600" dirty="0">
                        <a:solidFill>
                          <a:schemeClr val="tx1"/>
                        </a:solidFill>
                      </a:endParaRPr>
                    </a:p>
                  </a:txBody>
                  <a:tcPr/>
                </a:tc>
                <a:tc>
                  <a:txBody>
                    <a:bodyPr/>
                    <a:lstStyle/>
                    <a:p>
                      <a:pPr algn="ctr"/>
                      <a:r>
                        <a:rPr lang="en-GB" sz="1600" dirty="0">
                          <a:solidFill>
                            <a:schemeClr val="tx1"/>
                          </a:solidFill>
                        </a:rPr>
                        <a:t>Community – PTA Disco</a:t>
                      </a:r>
                    </a:p>
                    <a:p>
                      <a:pPr algn="ctr"/>
                      <a:r>
                        <a:rPr lang="en-GB" sz="1600" dirty="0">
                          <a:solidFill>
                            <a:schemeClr val="tx1"/>
                          </a:solidFill>
                        </a:rPr>
                        <a:t>Coffee Mornings</a:t>
                      </a:r>
                    </a:p>
                  </a:txBody>
                  <a:tcPr/>
                </a:tc>
                <a:tc>
                  <a:txBody>
                    <a:bodyPr/>
                    <a:lstStyle/>
                    <a:p>
                      <a:pPr algn="ctr"/>
                      <a:r>
                        <a:rPr lang="en-GB" sz="1600" dirty="0">
                          <a:solidFill>
                            <a:schemeClr val="tx1"/>
                          </a:solidFill>
                        </a:rPr>
                        <a:t>Celebration of cultures and festivals in school </a:t>
                      </a:r>
                    </a:p>
                  </a:txBody>
                  <a:tcPr/>
                </a:tc>
                <a:extLst>
                  <a:ext uri="{0D108BD9-81ED-4DB2-BD59-A6C34878D82A}">
                    <a16:rowId xmlns:a16="http://schemas.microsoft.com/office/drawing/2014/main" val="1206079437"/>
                  </a:ext>
                </a:extLst>
              </a:tr>
              <a:tr h="429829">
                <a:tc>
                  <a:txBody>
                    <a:bodyPr/>
                    <a:lstStyle/>
                    <a:p>
                      <a:pPr algn="ctr"/>
                      <a:r>
                        <a:rPr lang="en-GB" sz="1600" dirty="0">
                          <a:solidFill>
                            <a:schemeClr val="tx1"/>
                          </a:solidFill>
                        </a:rPr>
                        <a:t>Residentials </a:t>
                      </a:r>
                    </a:p>
                  </a:txBody>
                  <a:tcPr/>
                </a:tc>
                <a:tc>
                  <a:txBody>
                    <a:bodyPr/>
                    <a:lstStyle/>
                    <a:p>
                      <a:pPr algn="ctr"/>
                      <a:r>
                        <a:rPr lang="en-GB" sz="1600" dirty="0">
                          <a:solidFill>
                            <a:schemeClr val="tx1"/>
                          </a:solidFill>
                        </a:rPr>
                        <a:t>Charity Days</a:t>
                      </a:r>
                    </a:p>
                  </a:txBody>
                  <a:tcPr/>
                </a:tc>
                <a:tc>
                  <a:txBody>
                    <a:bodyPr/>
                    <a:lstStyle/>
                    <a:p>
                      <a:pPr algn="ctr"/>
                      <a:r>
                        <a:rPr lang="en-GB" sz="1600" dirty="0">
                          <a:solidFill>
                            <a:schemeClr val="tx1"/>
                          </a:solidFill>
                        </a:rPr>
                        <a:t>Cross class activities </a:t>
                      </a:r>
                    </a:p>
                  </a:txBody>
                  <a:tcPr/>
                </a:tc>
                <a:tc>
                  <a:txBody>
                    <a:bodyPr/>
                    <a:lstStyle/>
                    <a:p>
                      <a:pPr algn="ctr"/>
                      <a:r>
                        <a:rPr lang="en-GB" sz="1600" dirty="0" err="1">
                          <a:solidFill>
                            <a:schemeClr val="tx1"/>
                          </a:solidFill>
                        </a:rPr>
                        <a:t>Yr</a:t>
                      </a:r>
                      <a:r>
                        <a:rPr lang="en-GB" sz="1600" dirty="0">
                          <a:solidFill>
                            <a:schemeClr val="tx1"/>
                          </a:solidFill>
                        </a:rPr>
                        <a:t> 6  Enterprise</a:t>
                      </a:r>
                    </a:p>
                  </a:txBody>
                  <a:tcPr/>
                </a:tc>
                <a:extLst>
                  <a:ext uri="{0D108BD9-81ED-4DB2-BD59-A6C34878D82A}">
                    <a16:rowId xmlns:a16="http://schemas.microsoft.com/office/drawing/2014/main" val="2644696120"/>
                  </a:ext>
                </a:extLst>
              </a:tr>
              <a:tr h="642218">
                <a:tc>
                  <a:txBody>
                    <a:bodyPr/>
                    <a:lstStyle/>
                    <a:p>
                      <a:pPr algn="ctr"/>
                      <a:r>
                        <a:rPr lang="en-GB" sz="1600" dirty="0">
                          <a:solidFill>
                            <a:schemeClr val="tx1"/>
                          </a:solidFill>
                        </a:rPr>
                        <a:t>RE curriculum </a:t>
                      </a:r>
                    </a:p>
                  </a:txBody>
                  <a:tcPr/>
                </a:tc>
                <a:tc>
                  <a:txBody>
                    <a:bodyPr/>
                    <a:lstStyle/>
                    <a:p>
                      <a:pPr algn="ctr"/>
                      <a:r>
                        <a:rPr lang="en-GB" sz="1600" dirty="0">
                          <a:solidFill>
                            <a:schemeClr val="tx1"/>
                          </a:solidFill>
                        </a:rPr>
                        <a:t>School Expectations</a:t>
                      </a:r>
                    </a:p>
                  </a:txBody>
                  <a:tcPr/>
                </a:tc>
                <a:tc>
                  <a:txBody>
                    <a:bodyPr/>
                    <a:lstStyle/>
                    <a:p>
                      <a:pPr algn="ctr"/>
                      <a:r>
                        <a:rPr lang="en-GB" sz="1600" dirty="0">
                          <a:solidFill>
                            <a:schemeClr val="tx1"/>
                          </a:solidFill>
                        </a:rPr>
                        <a:t>Links with other schools</a:t>
                      </a:r>
                    </a:p>
                  </a:txBody>
                  <a:tcPr/>
                </a:tc>
                <a:tc>
                  <a:txBody>
                    <a:bodyPr/>
                    <a:lstStyle/>
                    <a:p>
                      <a:pPr algn="ctr"/>
                      <a:r>
                        <a:rPr lang="en-GB" sz="1600" dirty="0">
                          <a:solidFill>
                            <a:schemeClr val="tx1"/>
                          </a:solidFill>
                        </a:rPr>
                        <a:t>Music – links with schools</a:t>
                      </a:r>
                    </a:p>
                  </a:txBody>
                  <a:tcPr/>
                </a:tc>
                <a:extLst>
                  <a:ext uri="{0D108BD9-81ED-4DB2-BD59-A6C34878D82A}">
                    <a16:rowId xmlns:a16="http://schemas.microsoft.com/office/drawing/2014/main" val="3838597838"/>
                  </a:ext>
                </a:extLst>
              </a:tr>
              <a:tr h="642218">
                <a:tc>
                  <a:txBody>
                    <a:bodyPr/>
                    <a:lstStyle/>
                    <a:p>
                      <a:pPr algn="ctr"/>
                      <a:r>
                        <a:rPr lang="en-GB" sz="1600" dirty="0">
                          <a:solidFill>
                            <a:schemeClr val="tx1"/>
                          </a:solidFill>
                        </a:rPr>
                        <a:t>Prayer tables &amp; Garden</a:t>
                      </a:r>
                    </a:p>
                  </a:txBody>
                  <a:tcPr/>
                </a:tc>
                <a:tc>
                  <a:txBody>
                    <a:bodyPr/>
                    <a:lstStyle/>
                    <a:p>
                      <a:pPr algn="ctr"/>
                      <a:r>
                        <a:rPr lang="en-GB" sz="1600" dirty="0">
                          <a:solidFill>
                            <a:schemeClr val="tx1"/>
                          </a:solidFill>
                        </a:rPr>
                        <a:t>Light Leaders</a:t>
                      </a:r>
                    </a:p>
                  </a:txBody>
                  <a:tcPr/>
                </a:tc>
                <a:tc>
                  <a:txBody>
                    <a:bodyPr/>
                    <a:lstStyle/>
                    <a:p>
                      <a:pPr algn="ctr"/>
                      <a:endParaRPr lang="en-GB" sz="1600" dirty="0">
                        <a:solidFill>
                          <a:schemeClr val="tx1"/>
                        </a:solidFill>
                      </a:endParaRPr>
                    </a:p>
                  </a:txBody>
                  <a:tcPr/>
                </a:tc>
                <a:tc>
                  <a:txBody>
                    <a:bodyPr/>
                    <a:lstStyle/>
                    <a:p>
                      <a:pPr algn="ctr"/>
                      <a:r>
                        <a:rPr lang="en-GB" sz="1600" dirty="0">
                          <a:solidFill>
                            <a:schemeClr val="tx1"/>
                          </a:solidFill>
                        </a:rPr>
                        <a:t>School Curriculum  - class texts</a:t>
                      </a:r>
                    </a:p>
                  </a:txBody>
                  <a:tcPr/>
                </a:tc>
                <a:extLst>
                  <a:ext uri="{0D108BD9-81ED-4DB2-BD59-A6C34878D82A}">
                    <a16:rowId xmlns:a16="http://schemas.microsoft.com/office/drawing/2014/main" val="2536017061"/>
                  </a:ext>
                </a:extLst>
              </a:tr>
            </a:tbl>
          </a:graphicData>
        </a:graphic>
      </p:graphicFrame>
      <p:pic>
        <p:nvPicPr>
          <p:cNvPr id="4" name="Picture 3">
            <a:extLst>
              <a:ext uri="{FF2B5EF4-FFF2-40B4-BE49-F238E27FC236}">
                <a16:creationId xmlns:a16="http://schemas.microsoft.com/office/drawing/2014/main" id="{2230E5AF-EFB4-4655-8C49-06E7BF2972C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899227" y="128017"/>
            <a:ext cx="1087725" cy="1069942"/>
          </a:xfrm>
          <a:prstGeom prst="rect">
            <a:avLst/>
          </a:prstGeom>
          <a:noFill/>
          <a:ln>
            <a:noFill/>
          </a:ln>
        </p:spPr>
      </p:pic>
    </p:spTree>
    <p:extLst>
      <p:ext uri="{BB962C8B-B14F-4D97-AF65-F5344CB8AC3E}">
        <p14:creationId xmlns:p14="http://schemas.microsoft.com/office/powerpoint/2010/main" val="38936311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4394AD7F-C27C-4979-99F1-99171F392542}"/>
              </a:ext>
            </a:extLst>
          </p:cNvPr>
          <p:cNvGraphicFramePr>
            <a:graphicFrameLocks noGrp="1"/>
          </p:cNvGraphicFramePr>
          <p:nvPr>
            <p:extLst>
              <p:ext uri="{D42A27DB-BD31-4B8C-83A1-F6EECF244321}">
                <p14:modId xmlns:p14="http://schemas.microsoft.com/office/powerpoint/2010/main" val="1957625772"/>
              </p:ext>
            </p:extLst>
          </p:nvPr>
        </p:nvGraphicFramePr>
        <p:xfrm>
          <a:off x="893379" y="1502979"/>
          <a:ext cx="10184523" cy="4987159"/>
        </p:xfrm>
        <a:graphic>
          <a:graphicData uri="http://schemas.openxmlformats.org/drawingml/2006/table">
            <a:tbl>
              <a:tblPr firstRow="1" bandRow="1">
                <a:tableStyleId>{21E4AEA4-8DFA-4A89-87EB-49C32662AFE0}</a:tableStyleId>
              </a:tblPr>
              <a:tblGrid>
                <a:gridCol w="3394841">
                  <a:extLst>
                    <a:ext uri="{9D8B030D-6E8A-4147-A177-3AD203B41FA5}">
                      <a16:colId xmlns:a16="http://schemas.microsoft.com/office/drawing/2014/main" val="2501944810"/>
                    </a:ext>
                  </a:extLst>
                </a:gridCol>
                <a:gridCol w="3394841">
                  <a:extLst>
                    <a:ext uri="{9D8B030D-6E8A-4147-A177-3AD203B41FA5}">
                      <a16:colId xmlns:a16="http://schemas.microsoft.com/office/drawing/2014/main" val="32284776"/>
                    </a:ext>
                  </a:extLst>
                </a:gridCol>
                <a:gridCol w="3394841">
                  <a:extLst>
                    <a:ext uri="{9D8B030D-6E8A-4147-A177-3AD203B41FA5}">
                      <a16:colId xmlns:a16="http://schemas.microsoft.com/office/drawing/2014/main" val="72629734"/>
                    </a:ext>
                  </a:extLst>
                </a:gridCol>
              </a:tblGrid>
              <a:tr h="698202">
                <a:tc>
                  <a:txBody>
                    <a:bodyPr/>
                    <a:lstStyle/>
                    <a:p>
                      <a:r>
                        <a:rPr lang="en-GB" sz="1800" b="1" i="0" kern="1200" dirty="0">
                          <a:solidFill>
                            <a:schemeClr val="tx1"/>
                          </a:solidFill>
                          <a:effectLst/>
                          <a:latin typeface="+mn-lt"/>
                          <a:ea typeface="+mn-ea"/>
                          <a:cs typeface="+mn-cs"/>
                        </a:rPr>
                        <a:t>Mental Health and Wellbeing</a:t>
                      </a:r>
                      <a:endParaRPr lang="en-GB" dirty="0">
                        <a:solidFill>
                          <a:schemeClr val="tx1"/>
                        </a:solidFill>
                      </a:endParaRPr>
                    </a:p>
                  </a:txBody>
                  <a:tcPr/>
                </a:tc>
                <a:tc>
                  <a:txBody>
                    <a:bodyPr/>
                    <a:lstStyle/>
                    <a:p>
                      <a:r>
                        <a:rPr lang="en-GB" dirty="0">
                          <a:solidFill>
                            <a:schemeClr val="tx1"/>
                          </a:solidFill>
                        </a:rPr>
                        <a:t>Clubs on a rota basis</a:t>
                      </a:r>
                    </a:p>
                  </a:txBody>
                  <a:tcPr/>
                </a:tc>
                <a:tc>
                  <a:txBody>
                    <a:bodyPr/>
                    <a:lstStyle/>
                    <a:p>
                      <a:r>
                        <a:rPr lang="en-GB" dirty="0">
                          <a:solidFill>
                            <a:schemeClr val="tx1"/>
                          </a:solidFill>
                        </a:rPr>
                        <a:t>Pupil Leadership </a:t>
                      </a:r>
                    </a:p>
                  </a:txBody>
                  <a:tcPr/>
                </a:tc>
                <a:extLst>
                  <a:ext uri="{0D108BD9-81ED-4DB2-BD59-A6C34878D82A}">
                    <a16:rowId xmlns:a16="http://schemas.microsoft.com/office/drawing/2014/main" val="3979155939"/>
                  </a:ext>
                </a:extLst>
              </a:tr>
              <a:tr h="4288957">
                <a:tc>
                  <a:txBody>
                    <a:bodyPr/>
                    <a:lstStyle/>
                    <a:p>
                      <a:pPr rtl="0" fontAlgn="base"/>
                      <a:r>
                        <a:rPr lang="en-GB" sz="1800" b="0" i="0" kern="1200" dirty="0">
                          <a:solidFill>
                            <a:schemeClr val="tx1"/>
                          </a:solidFill>
                          <a:effectLst/>
                          <a:latin typeface="+mn-lt"/>
                          <a:ea typeface="+mn-ea"/>
                          <a:cs typeface="+mn-cs"/>
                        </a:rPr>
                        <a:t>Zones of Regulation curriculum </a:t>
                      </a:r>
                    </a:p>
                    <a:p>
                      <a:pPr rtl="0" fontAlgn="base"/>
                      <a:r>
                        <a:rPr lang="en-GB" sz="1800" b="0" i="0" kern="1200" dirty="0">
                          <a:solidFill>
                            <a:schemeClr val="tx1"/>
                          </a:solidFill>
                          <a:effectLst/>
                          <a:latin typeface="+mn-lt"/>
                          <a:ea typeface="+mn-ea"/>
                          <a:cs typeface="+mn-cs"/>
                        </a:rPr>
                        <a:t>World Mental Health Day </a:t>
                      </a:r>
                    </a:p>
                    <a:p>
                      <a:pPr rtl="0" fontAlgn="base"/>
                      <a:r>
                        <a:rPr lang="en-GB" sz="1800" b="0" i="0" kern="1200" dirty="0">
                          <a:solidFill>
                            <a:schemeClr val="tx1"/>
                          </a:solidFill>
                          <a:effectLst/>
                          <a:latin typeface="+mn-lt"/>
                          <a:ea typeface="+mn-ea"/>
                          <a:cs typeface="+mn-cs"/>
                        </a:rPr>
                        <a:t>PSHE  </a:t>
                      </a:r>
                    </a:p>
                    <a:p>
                      <a:pPr rtl="0" fontAlgn="base"/>
                      <a:r>
                        <a:rPr lang="en-GB" sz="1800" b="0" i="0" kern="1200" dirty="0">
                          <a:solidFill>
                            <a:schemeClr val="tx1"/>
                          </a:solidFill>
                          <a:effectLst/>
                          <a:latin typeface="+mn-lt"/>
                          <a:ea typeface="+mn-ea"/>
                          <a:cs typeface="+mn-cs"/>
                        </a:rPr>
                        <a:t>MHST  </a:t>
                      </a:r>
                    </a:p>
                    <a:p>
                      <a:pPr rtl="0" fontAlgn="base"/>
                      <a:r>
                        <a:rPr lang="en-GB" sz="1800" b="0" i="0" kern="1200" dirty="0">
                          <a:solidFill>
                            <a:schemeClr val="tx1"/>
                          </a:solidFill>
                          <a:effectLst/>
                          <a:latin typeface="+mn-lt"/>
                          <a:ea typeface="+mn-ea"/>
                          <a:cs typeface="+mn-cs"/>
                        </a:rPr>
                        <a:t>Drawing and Talking Therapy  </a:t>
                      </a:r>
                    </a:p>
                    <a:p>
                      <a:pPr rtl="0" fontAlgn="base"/>
                      <a:r>
                        <a:rPr lang="en-GB" sz="1800" b="0" i="0" kern="1200" dirty="0" smtClean="0">
                          <a:solidFill>
                            <a:schemeClr val="tx1"/>
                          </a:solidFill>
                          <a:effectLst/>
                          <a:latin typeface="+mn-lt"/>
                          <a:ea typeface="+mn-ea"/>
                          <a:cs typeface="+mn-cs"/>
                        </a:rPr>
                        <a:t>Multi-agency </a:t>
                      </a:r>
                      <a:r>
                        <a:rPr lang="en-GB" sz="1800" b="0" i="0" kern="1200" dirty="0">
                          <a:solidFill>
                            <a:schemeClr val="tx1"/>
                          </a:solidFill>
                          <a:effectLst/>
                          <a:latin typeface="+mn-lt"/>
                          <a:ea typeface="+mn-ea"/>
                          <a:cs typeface="+mn-cs"/>
                        </a:rPr>
                        <a:t>approach – children’s centre </a:t>
                      </a:r>
                    </a:p>
                    <a:p>
                      <a:pPr rtl="0" fontAlgn="base"/>
                      <a:r>
                        <a:rPr lang="en-GB" sz="1800" b="0" i="0" kern="1200" dirty="0">
                          <a:solidFill>
                            <a:schemeClr val="tx1"/>
                          </a:solidFill>
                          <a:effectLst/>
                          <a:latin typeface="+mn-lt"/>
                          <a:ea typeface="+mn-ea"/>
                          <a:cs typeface="+mn-cs"/>
                        </a:rPr>
                        <a:t>VAWG workshop </a:t>
                      </a:r>
                    </a:p>
                    <a:p>
                      <a:pPr rtl="0" fontAlgn="base"/>
                      <a:r>
                        <a:rPr lang="en-GB" sz="1800" b="0" i="0" kern="1200" dirty="0">
                          <a:solidFill>
                            <a:schemeClr val="tx1"/>
                          </a:solidFill>
                          <a:effectLst/>
                          <a:latin typeface="+mn-lt"/>
                          <a:ea typeface="+mn-ea"/>
                          <a:cs typeface="+mn-cs"/>
                        </a:rPr>
                        <a:t>Blue mile track </a:t>
                      </a:r>
                    </a:p>
                    <a:p>
                      <a:pPr rtl="0" fontAlgn="base"/>
                      <a:r>
                        <a:rPr lang="en-GB" sz="1800" b="0" i="0" kern="1200" dirty="0">
                          <a:solidFill>
                            <a:schemeClr val="tx1"/>
                          </a:solidFill>
                          <a:effectLst/>
                          <a:latin typeface="+mn-lt"/>
                          <a:ea typeface="+mn-ea"/>
                          <a:cs typeface="+mn-cs"/>
                        </a:rPr>
                        <a:t>Mindfulness  </a:t>
                      </a:r>
                    </a:p>
                    <a:p>
                      <a:pPr rtl="0" fontAlgn="base"/>
                      <a:r>
                        <a:rPr lang="en-GB" sz="1800" b="0" i="0" kern="1200" dirty="0">
                          <a:solidFill>
                            <a:schemeClr val="tx1"/>
                          </a:solidFill>
                          <a:effectLst/>
                          <a:latin typeface="+mn-lt"/>
                          <a:ea typeface="+mn-ea"/>
                          <a:cs typeface="+mn-cs"/>
                        </a:rPr>
                        <a:t> </a:t>
                      </a:r>
                    </a:p>
                    <a:p>
                      <a:endParaRPr lang="en-GB" dirty="0">
                        <a:solidFill>
                          <a:schemeClr val="tx1"/>
                        </a:solidFill>
                      </a:endParaRPr>
                    </a:p>
                  </a:txBody>
                  <a:tcPr/>
                </a:tc>
                <a:tc>
                  <a:txBody>
                    <a:bodyPr/>
                    <a:lstStyle/>
                    <a:p>
                      <a:pPr rtl="0" fontAlgn="base"/>
                      <a:r>
                        <a:rPr lang="en-GB" sz="1800" b="0" i="0" kern="1200" dirty="0">
                          <a:solidFill>
                            <a:schemeClr val="tx1"/>
                          </a:solidFill>
                          <a:effectLst/>
                          <a:latin typeface="+mn-lt"/>
                          <a:ea typeface="+mn-ea"/>
                          <a:cs typeface="+mn-cs"/>
                        </a:rPr>
                        <a:t>Sports clubs lunch and afterschool  </a:t>
                      </a:r>
                    </a:p>
                    <a:p>
                      <a:pPr rtl="0" fontAlgn="base"/>
                      <a:r>
                        <a:rPr lang="en-GB" sz="1800" b="0" i="0" kern="1200" dirty="0">
                          <a:solidFill>
                            <a:schemeClr val="tx1"/>
                          </a:solidFill>
                          <a:effectLst/>
                          <a:latin typeface="+mn-lt"/>
                          <a:ea typeface="+mn-ea"/>
                          <a:cs typeface="+mn-cs"/>
                        </a:rPr>
                        <a:t>Games </a:t>
                      </a:r>
                    </a:p>
                    <a:p>
                      <a:pPr rtl="0" fontAlgn="base"/>
                      <a:r>
                        <a:rPr lang="en-GB" sz="1800" b="0" i="0" kern="1200" dirty="0">
                          <a:solidFill>
                            <a:schemeClr val="tx1"/>
                          </a:solidFill>
                          <a:effectLst/>
                          <a:latin typeface="+mn-lt"/>
                          <a:ea typeface="+mn-ea"/>
                          <a:cs typeface="+mn-cs"/>
                        </a:rPr>
                        <a:t>Basketball  </a:t>
                      </a:r>
                    </a:p>
                    <a:p>
                      <a:pPr rtl="0" fontAlgn="base"/>
                      <a:r>
                        <a:rPr lang="en-GB" sz="1800" b="0" i="0" kern="1200" dirty="0">
                          <a:solidFill>
                            <a:schemeClr val="tx1"/>
                          </a:solidFill>
                          <a:effectLst/>
                          <a:latin typeface="+mn-lt"/>
                          <a:ea typeface="+mn-ea"/>
                          <a:cs typeface="+mn-cs"/>
                        </a:rPr>
                        <a:t>Football  </a:t>
                      </a:r>
                    </a:p>
                    <a:p>
                      <a:pPr rtl="0" fontAlgn="base"/>
                      <a:r>
                        <a:rPr lang="en-GB" sz="1800" b="0" i="0" kern="1200" dirty="0" smtClean="0">
                          <a:solidFill>
                            <a:schemeClr val="tx1"/>
                          </a:solidFill>
                          <a:effectLst/>
                          <a:latin typeface="+mn-lt"/>
                          <a:ea typeface="+mn-ea"/>
                          <a:cs typeface="+mn-cs"/>
                        </a:rPr>
                        <a:t>Multi-skills</a:t>
                      </a:r>
                      <a:r>
                        <a:rPr lang="en-GB" sz="1800" b="0" i="0" kern="1200" dirty="0">
                          <a:solidFill>
                            <a:schemeClr val="tx1"/>
                          </a:solidFill>
                          <a:effectLst/>
                          <a:latin typeface="+mn-lt"/>
                          <a:ea typeface="+mn-ea"/>
                          <a:cs typeface="+mn-cs"/>
                        </a:rPr>
                        <a:t> </a:t>
                      </a:r>
                    </a:p>
                    <a:p>
                      <a:pPr rtl="0" fontAlgn="base"/>
                      <a:r>
                        <a:rPr lang="en-GB" sz="1800" b="0" i="0" kern="1200" dirty="0">
                          <a:solidFill>
                            <a:schemeClr val="tx1"/>
                          </a:solidFill>
                          <a:effectLst/>
                          <a:latin typeface="+mn-lt"/>
                          <a:ea typeface="+mn-ea"/>
                          <a:cs typeface="+mn-cs"/>
                        </a:rPr>
                        <a:t>Dodgeball  </a:t>
                      </a:r>
                    </a:p>
                    <a:p>
                      <a:pPr rtl="0" fontAlgn="base"/>
                      <a:r>
                        <a:rPr lang="en-GB" sz="1800" b="0" i="0" kern="1200" dirty="0">
                          <a:solidFill>
                            <a:schemeClr val="tx1"/>
                          </a:solidFill>
                          <a:effectLst/>
                          <a:latin typeface="+mn-lt"/>
                          <a:ea typeface="+mn-ea"/>
                          <a:cs typeface="+mn-cs"/>
                        </a:rPr>
                        <a:t>Netball </a:t>
                      </a:r>
                    </a:p>
                    <a:p>
                      <a:pPr rtl="0" fontAlgn="base"/>
                      <a:r>
                        <a:rPr lang="en-GB" sz="1800" b="0" i="0" kern="1200" dirty="0">
                          <a:solidFill>
                            <a:schemeClr val="tx1"/>
                          </a:solidFill>
                          <a:effectLst/>
                          <a:latin typeface="+mn-lt"/>
                          <a:ea typeface="+mn-ea"/>
                          <a:cs typeface="+mn-cs"/>
                        </a:rPr>
                        <a:t>Gymnastic</a:t>
                      </a:r>
                    </a:p>
                    <a:p>
                      <a:pPr rtl="0" fontAlgn="base"/>
                      <a:r>
                        <a:rPr lang="en-GB" sz="1800" b="0" i="0" kern="1200" dirty="0">
                          <a:solidFill>
                            <a:schemeClr val="tx1"/>
                          </a:solidFill>
                          <a:effectLst/>
                          <a:latin typeface="+mn-lt"/>
                          <a:ea typeface="+mn-ea"/>
                          <a:cs typeface="+mn-cs"/>
                        </a:rPr>
                        <a:t>Jigsaw club </a:t>
                      </a:r>
                    </a:p>
                    <a:p>
                      <a:pPr rtl="0" fontAlgn="base"/>
                      <a:r>
                        <a:rPr lang="en-GB" sz="1800" b="0" i="0" kern="1200" dirty="0">
                          <a:solidFill>
                            <a:schemeClr val="tx1"/>
                          </a:solidFill>
                          <a:effectLst/>
                          <a:latin typeface="+mn-lt"/>
                          <a:ea typeface="+mn-ea"/>
                          <a:cs typeface="+mn-cs"/>
                        </a:rPr>
                        <a:t>Gardening club</a:t>
                      </a:r>
                    </a:p>
                    <a:p>
                      <a:pPr rtl="0" fontAlgn="base"/>
                      <a:r>
                        <a:rPr lang="en-GB" sz="1800" b="0" i="0" kern="1200" dirty="0">
                          <a:solidFill>
                            <a:schemeClr val="tx1"/>
                          </a:solidFill>
                          <a:effectLst/>
                          <a:latin typeface="+mn-lt"/>
                          <a:ea typeface="+mn-ea"/>
                          <a:cs typeface="+mn-cs"/>
                        </a:rPr>
                        <a:t>Art</a:t>
                      </a:r>
                    </a:p>
                    <a:p>
                      <a:pPr rtl="0" fontAlgn="base"/>
                      <a:r>
                        <a:rPr lang="en-GB" sz="1800" b="0" i="0" kern="1200" dirty="0">
                          <a:solidFill>
                            <a:schemeClr val="tx1"/>
                          </a:solidFill>
                          <a:effectLst/>
                          <a:latin typeface="+mn-lt"/>
                          <a:ea typeface="+mn-ea"/>
                          <a:cs typeface="+mn-cs"/>
                        </a:rPr>
                        <a:t>Lego  </a:t>
                      </a:r>
                    </a:p>
                    <a:p>
                      <a:endParaRPr lang="en-GB" dirty="0">
                        <a:solidFill>
                          <a:schemeClr val="tx1"/>
                        </a:solidFill>
                      </a:endParaRPr>
                    </a:p>
                  </a:txBody>
                  <a:tcPr/>
                </a:tc>
                <a:tc>
                  <a:txBody>
                    <a:bodyPr/>
                    <a:lstStyle/>
                    <a:p>
                      <a:pPr rtl="0" fontAlgn="base"/>
                      <a:r>
                        <a:rPr lang="en-GB" sz="1800" b="0" i="0" kern="1200" dirty="0">
                          <a:solidFill>
                            <a:schemeClr val="dk1"/>
                          </a:solidFill>
                          <a:effectLst/>
                          <a:latin typeface="+mn-lt"/>
                          <a:ea typeface="+mn-ea"/>
                          <a:cs typeface="+mn-cs"/>
                        </a:rPr>
                        <a:t>School Council meetings  </a:t>
                      </a:r>
                    </a:p>
                    <a:p>
                      <a:pPr rtl="0" fontAlgn="base"/>
                      <a:r>
                        <a:rPr lang="en-GB" sz="1800" b="0" i="0" kern="1200" dirty="0">
                          <a:solidFill>
                            <a:schemeClr val="dk1"/>
                          </a:solidFill>
                          <a:effectLst/>
                          <a:latin typeface="+mn-lt"/>
                          <a:ea typeface="+mn-ea"/>
                          <a:cs typeface="+mn-cs"/>
                        </a:rPr>
                        <a:t>Light Leaders </a:t>
                      </a:r>
                    </a:p>
                    <a:p>
                      <a:pPr rtl="0" fontAlgn="base"/>
                      <a:r>
                        <a:rPr lang="en-GB" sz="1800" b="0" i="0" kern="1200" dirty="0">
                          <a:solidFill>
                            <a:schemeClr val="dk1"/>
                          </a:solidFill>
                          <a:effectLst/>
                          <a:latin typeface="+mn-lt"/>
                          <a:ea typeface="+mn-ea"/>
                          <a:cs typeface="+mn-cs"/>
                        </a:rPr>
                        <a:t>House captains – inter house comp </a:t>
                      </a:r>
                    </a:p>
                    <a:p>
                      <a:pPr rtl="0" fontAlgn="base"/>
                      <a:r>
                        <a:rPr lang="en-GB" sz="1800" b="0" i="0" kern="1200" dirty="0">
                          <a:solidFill>
                            <a:schemeClr val="dk1"/>
                          </a:solidFill>
                          <a:effectLst/>
                          <a:latin typeface="+mn-lt"/>
                          <a:ea typeface="+mn-ea"/>
                          <a:cs typeface="+mn-cs"/>
                        </a:rPr>
                        <a:t>Class Reward Voting  </a:t>
                      </a:r>
                    </a:p>
                    <a:p>
                      <a:pPr rtl="0" fontAlgn="base"/>
                      <a:r>
                        <a:rPr lang="en-GB" sz="1800" b="0" i="0" kern="1200" dirty="0">
                          <a:solidFill>
                            <a:schemeClr val="dk1"/>
                          </a:solidFill>
                          <a:effectLst/>
                          <a:latin typeface="+mn-lt"/>
                          <a:ea typeface="+mn-ea"/>
                          <a:cs typeface="+mn-cs"/>
                        </a:rPr>
                        <a:t>Outdoor Learning Suggestions  </a:t>
                      </a:r>
                    </a:p>
                    <a:p>
                      <a:pPr rtl="0" fontAlgn="base"/>
                      <a:r>
                        <a:rPr lang="en-GB" sz="1800" b="0" i="0" kern="1200" dirty="0">
                          <a:solidFill>
                            <a:schemeClr val="dk1"/>
                          </a:solidFill>
                          <a:effectLst/>
                          <a:latin typeface="+mn-lt"/>
                          <a:ea typeface="+mn-ea"/>
                          <a:cs typeface="+mn-cs"/>
                        </a:rPr>
                        <a:t>Class Greeter </a:t>
                      </a:r>
                    </a:p>
                    <a:p>
                      <a:pPr rtl="0" fontAlgn="base"/>
                      <a:r>
                        <a:rPr lang="en-GB" sz="1800" b="0" i="0" kern="1200" dirty="0">
                          <a:solidFill>
                            <a:schemeClr val="dk1"/>
                          </a:solidFill>
                          <a:effectLst/>
                          <a:latin typeface="+mn-lt"/>
                          <a:ea typeface="+mn-ea"/>
                          <a:cs typeface="+mn-cs"/>
                        </a:rPr>
                        <a:t>Pupil Voice </a:t>
                      </a:r>
                    </a:p>
                    <a:p>
                      <a:endParaRPr lang="en-GB" dirty="0"/>
                    </a:p>
                  </a:txBody>
                  <a:tcPr/>
                </a:tc>
                <a:extLst>
                  <a:ext uri="{0D108BD9-81ED-4DB2-BD59-A6C34878D82A}">
                    <a16:rowId xmlns:a16="http://schemas.microsoft.com/office/drawing/2014/main" val="2712015508"/>
                  </a:ext>
                </a:extLst>
              </a:tr>
            </a:tbl>
          </a:graphicData>
        </a:graphic>
      </p:graphicFrame>
      <p:pic>
        <p:nvPicPr>
          <p:cNvPr id="4" name="Picture 3">
            <a:extLst>
              <a:ext uri="{FF2B5EF4-FFF2-40B4-BE49-F238E27FC236}">
                <a16:creationId xmlns:a16="http://schemas.microsoft.com/office/drawing/2014/main" id="{EE6BE75F-AF28-4272-BC43-62671F72ADB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293351" y="186468"/>
            <a:ext cx="1670956" cy="1673352"/>
          </a:xfrm>
          <a:prstGeom prst="rect">
            <a:avLst/>
          </a:prstGeom>
          <a:noFill/>
          <a:ln>
            <a:noFill/>
          </a:ln>
        </p:spPr>
      </p:pic>
    </p:spTree>
    <p:extLst>
      <p:ext uri="{BB962C8B-B14F-4D97-AF65-F5344CB8AC3E}">
        <p14:creationId xmlns:p14="http://schemas.microsoft.com/office/powerpoint/2010/main" val="16392776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iagram&#10;&#10;Description automatically generated">
            <a:extLst>
              <a:ext uri="{FF2B5EF4-FFF2-40B4-BE49-F238E27FC236}">
                <a16:creationId xmlns:a16="http://schemas.microsoft.com/office/drawing/2014/main" id="{A38C2986-0A9E-55D0-6787-DE92971559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25743" y="473175"/>
            <a:ext cx="8235173" cy="5911650"/>
          </a:xfrm>
          <a:prstGeom prst="rect">
            <a:avLst/>
          </a:prstGeom>
          <a:noFill/>
          <a:ln>
            <a:noFill/>
          </a:ln>
        </p:spPr>
      </p:pic>
      <p:sp>
        <p:nvSpPr>
          <p:cNvPr id="7" name="TextBox 6">
            <a:extLst>
              <a:ext uri="{FF2B5EF4-FFF2-40B4-BE49-F238E27FC236}">
                <a16:creationId xmlns:a16="http://schemas.microsoft.com/office/drawing/2014/main" id="{FCF256CC-5B68-163F-A765-5C3E85C9527C}"/>
              </a:ext>
            </a:extLst>
          </p:cNvPr>
          <p:cNvSpPr txBox="1"/>
          <p:nvPr/>
        </p:nvSpPr>
        <p:spPr>
          <a:xfrm>
            <a:off x="306680" y="3760012"/>
            <a:ext cx="3490068" cy="1015663"/>
          </a:xfrm>
          <a:prstGeom prst="rect">
            <a:avLst/>
          </a:prstGeom>
          <a:noFill/>
        </p:spPr>
        <p:txBody>
          <a:bodyPr wrap="square" rtlCol="0">
            <a:spAutoFit/>
          </a:bodyPr>
          <a:lstStyle/>
          <a:p>
            <a:r>
              <a:rPr lang="en-GB" sz="1200" b="1" dirty="0">
                <a:latin typeface="+mj-lt"/>
              </a:rPr>
              <a:t>Religion</a:t>
            </a:r>
          </a:p>
          <a:p>
            <a:r>
              <a:rPr lang="en-GB" sz="1200" dirty="0">
                <a:latin typeface="+mj-lt"/>
              </a:rPr>
              <a:t>RE curriculum</a:t>
            </a:r>
          </a:p>
          <a:p>
            <a:r>
              <a:rPr lang="en-GB" sz="1200" dirty="0">
                <a:latin typeface="+mj-lt"/>
              </a:rPr>
              <a:t>Celebrating diversity in school through assemblies</a:t>
            </a:r>
          </a:p>
          <a:p>
            <a:r>
              <a:rPr lang="en-GB" sz="1200" dirty="0">
                <a:latin typeface="+mj-lt"/>
              </a:rPr>
              <a:t>Themed Festival days</a:t>
            </a:r>
          </a:p>
          <a:p>
            <a:endParaRPr lang="en-US" sz="1200" dirty="0"/>
          </a:p>
        </p:txBody>
      </p:sp>
      <p:sp>
        <p:nvSpPr>
          <p:cNvPr id="8" name="TextBox 7">
            <a:extLst>
              <a:ext uri="{FF2B5EF4-FFF2-40B4-BE49-F238E27FC236}">
                <a16:creationId xmlns:a16="http://schemas.microsoft.com/office/drawing/2014/main" id="{9BC27990-FA5B-6254-BFEB-63F6AD07D314}"/>
              </a:ext>
            </a:extLst>
          </p:cNvPr>
          <p:cNvSpPr txBox="1"/>
          <p:nvPr/>
        </p:nvSpPr>
        <p:spPr>
          <a:xfrm>
            <a:off x="381940" y="374166"/>
            <a:ext cx="3339548" cy="2123658"/>
          </a:xfrm>
          <a:prstGeom prst="rect">
            <a:avLst/>
          </a:prstGeom>
          <a:noFill/>
        </p:spPr>
        <p:txBody>
          <a:bodyPr wrap="square" rtlCol="0">
            <a:spAutoFit/>
          </a:bodyPr>
          <a:lstStyle/>
          <a:p>
            <a:r>
              <a:rPr lang="en-GB" sz="1200" b="1" dirty="0"/>
              <a:t>Orientation</a:t>
            </a:r>
          </a:p>
          <a:p>
            <a:endParaRPr lang="en-GB" sz="1200" b="1" dirty="0"/>
          </a:p>
          <a:p>
            <a:r>
              <a:rPr lang="en-GB" sz="1200" dirty="0"/>
              <a:t>PSHE units </a:t>
            </a:r>
          </a:p>
          <a:p>
            <a:r>
              <a:rPr lang="en-GB" sz="1200" dirty="0"/>
              <a:t>Assemblies</a:t>
            </a:r>
          </a:p>
          <a:p>
            <a:r>
              <a:rPr lang="en-GB" sz="1200" dirty="0"/>
              <a:t>Antibullying</a:t>
            </a:r>
          </a:p>
          <a:p>
            <a:r>
              <a:rPr lang="en-GB" sz="1200" dirty="0"/>
              <a:t>Everyone welcome </a:t>
            </a:r>
          </a:p>
          <a:p>
            <a:r>
              <a:rPr lang="en-GB" sz="1200" dirty="0"/>
              <a:t>PSHE of jobs</a:t>
            </a:r>
          </a:p>
          <a:p>
            <a:r>
              <a:rPr lang="en-GB" sz="1200" dirty="0"/>
              <a:t>RSE girls and boys differences</a:t>
            </a:r>
          </a:p>
          <a:p>
            <a:r>
              <a:rPr lang="en-GB" sz="1200" dirty="0"/>
              <a:t>Challenge stereotypes in RSE</a:t>
            </a:r>
          </a:p>
          <a:p>
            <a:r>
              <a:rPr lang="en-GB" sz="1200" dirty="0"/>
              <a:t>Families as part of RSE</a:t>
            </a:r>
          </a:p>
          <a:p>
            <a:endParaRPr lang="en-US" sz="1200" dirty="0"/>
          </a:p>
        </p:txBody>
      </p:sp>
      <p:sp>
        <p:nvSpPr>
          <p:cNvPr id="9" name="TextBox 8">
            <a:extLst>
              <a:ext uri="{FF2B5EF4-FFF2-40B4-BE49-F238E27FC236}">
                <a16:creationId xmlns:a16="http://schemas.microsoft.com/office/drawing/2014/main" id="{3CD60E2F-2B7A-155E-A4E0-6EE1463618F8}"/>
              </a:ext>
            </a:extLst>
          </p:cNvPr>
          <p:cNvSpPr txBox="1"/>
          <p:nvPr/>
        </p:nvSpPr>
        <p:spPr>
          <a:xfrm>
            <a:off x="10066257" y="2842591"/>
            <a:ext cx="2113722" cy="1754326"/>
          </a:xfrm>
          <a:prstGeom prst="rect">
            <a:avLst/>
          </a:prstGeom>
          <a:noFill/>
        </p:spPr>
        <p:txBody>
          <a:bodyPr wrap="square" rtlCol="0">
            <a:spAutoFit/>
          </a:bodyPr>
          <a:lstStyle/>
          <a:p>
            <a:r>
              <a:rPr lang="en-GB" sz="1200" dirty="0"/>
              <a:t>PSHE – LGBT within year 6</a:t>
            </a:r>
          </a:p>
          <a:p>
            <a:r>
              <a:rPr lang="en-GB" sz="1200" dirty="0"/>
              <a:t>PSHE it’s my body and Growing up – Just the way you are and relationships</a:t>
            </a:r>
          </a:p>
          <a:p>
            <a:r>
              <a:rPr lang="en-GB" sz="1200" dirty="0"/>
              <a:t>PSHE – Be yourself being unique</a:t>
            </a:r>
          </a:p>
          <a:p>
            <a:r>
              <a:rPr lang="en-GB" sz="1200" dirty="0"/>
              <a:t>Think positive – overcoming challenges</a:t>
            </a:r>
          </a:p>
          <a:p>
            <a:endParaRPr lang="en-US" sz="1200" dirty="0"/>
          </a:p>
        </p:txBody>
      </p:sp>
      <p:sp>
        <p:nvSpPr>
          <p:cNvPr id="10" name="TextBox 9">
            <a:extLst>
              <a:ext uri="{FF2B5EF4-FFF2-40B4-BE49-F238E27FC236}">
                <a16:creationId xmlns:a16="http://schemas.microsoft.com/office/drawing/2014/main" id="{C27590F9-E8CE-2E5B-B79E-4188AD2A426F}"/>
              </a:ext>
            </a:extLst>
          </p:cNvPr>
          <p:cNvSpPr txBox="1"/>
          <p:nvPr/>
        </p:nvSpPr>
        <p:spPr>
          <a:xfrm>
            <a:off x="9886122" y="1267021"/>
            <a:ext cx="2305878" cy="1384995"/>
          </a:xfrm>
          <a:prstGeom prst="rect">
            <a:avLst/>
          </a:prstGeom>
          <a:noFill/>
        </p:spPr>
        <p:txBody>
          <a:bodyPr wrap="square" rtlCol="0">
            <a:spAutoFit/>
          </a:bodyPr>
          <a:lstStyle/>
          <a:p>
            <a:r>
              <a:rPr lang="en-GB" sz="1200" b="1" dirty="0"/>
              <a:t>Disabilities</a:t>
            </a:r>
          </a:p>
          <a:p>
            <a:endParaRPr lang="en-GB" sz="1200" b="1" dirty="0"/>
          </a:p>
          <a:p>
            <a:r>
              <a:rPr lang="en-GB" sz="1200" dirty="0"/>
              <a:t>Celebrating differences in PSHE</a:t>
            </a:r>
          </a:p>
          <a:p>
            <a:r>
              <a:rPr lang="en-GB" sz="1200" dirty="0"/>
              <a:t>Be yourself – pride/identity/uniqueness</a:t>
            </a:r>
          </a:p>
          <a:p>
            <a:r>
              <a:rPr lang="en-GB" sz="1200" dirty="0"/>
              <a:t>Assemblies</a:t>
            </a:r>
          </a:p>
          <a:p>
            <a:endParaRPr lang="en-US" sz="1200" dirty="0"/>
          </a:p>
        </p:txBody>
      </p:sp>
      <p:sp>
        <p:nvSpPr>
          <p:cNvPr id="11" name="TextBox 10">
            <a:extLst>
              <a:ext uri="{FF2B5EF4-FFF2-40B4-BE49-F238E27FC236}">
                <a16:creationId xmlns:a16="http://schemas.microsoft.com/office/drawing/2014/main" id="{87310385-D35D-E20F-D192-84D61EC73550}"/>
              </a:ext>
            </a:extLst>
          </p:cNvPr>
          <p:cNvSpPr txBox="1"/>
          <p:nvPr/>
        </p:nvSpPr>
        <p:spPr>
          <a:xfrm>
            <a:off x="7620000" y="269934"/>
            <a:ext cx="2266122" cy="1015663"/>
          </a:xfrm>
          <a:prstGeom prst="rect">
            <a:avLst/>
          </a:prstGeom>
          <a:noFill/>
        </p:spPr>
        <p:txBody>
          <a:bodyPr wrap="square" rtlCol="0">
            <a:spAutoFit/>
          </a:bodyPr>
          <a:lstStyle/>
          <a:p>
            <a:r>
              <a:rPr lang="en-GB" sz="1200" b="1" dirty="0"/>
              <a:t>Age</a:t>
            </a:r>
          </a:p>
          <a:p>
            <a:r>
              <a:rPr lang="en-GB" sz="1200" dirty="0" smtClean="0"/>
              <a:t>Getting </a:t>
            </a:r>
            <a:r>
              <a:rPr lang="en-GB" sz="1200" dirty="0"/>
              <a:t>Older and growing up</a:t>
            </a:r>
          </a:p>
          <a:p>
            <a:r>
              <a:rPr lang="en-GB" sz="1200" dirty="0"/>
              <a:t>Aiming high – When I am older</a:t>
            </a:r>
          </a:p>
          <a:p>
            <a:r>
              <a:rPr lang="en-US" sz="1200" dirty="0" smtClean="0"/>
              <a:t>Science Curriculum</a:t>
            </a:r>
          </a:p>
          <a:p>
            <a:r>
              <a:rPr lang="en-US" sz="1200" dirty="0" smtClean="0"/>
              <a:t>JIGSAW unit - changes</a:t>
            </a:r>
            <a:endParaRPr lang="en-US" sz="1200" dirty="0"/>
          </a:p>
        </p:txBody>
      </p:sp>
      <p:sp>
        <p:nvSpPr>
          <p:cNvPr id="12" name="TextBox 11">
            <a:extLst>
              <a:ext uri="{FF2B5EF4-FFF2-40B4-BE49-F238E27FC236}">
                <a16:creationId xmlns:a16="http://schemas.microsoft.com/office/drawing/2014/main" id="{75ABFAE2-D641-E653-94F3-38C3B8F6AD9C}"/>
              </a:ext>
            </a:extLst>
          </p:cNvPr>
          <p:cNvSpPr txBox="1"/>
          <p:nvPr/>
        </p:nvSpPr>
        <p:spPr>
          <a:xfrm>
            <a:off x="9145420" y="5435547"/>
            <a:ext cx="2787299" cy="830997"/>
          </a:xfrm>
          <a:prstGeom prst="rect">
            <a:avLst/>
          </a:prstGeom>
          <a:noFill/>
        </p:spPr>
        <p:txBody>
          <a:bodyPr wrap="square" rtlCol="0">
            <a:spAutoFit/>
          </a:bodyPr>
          <a:lstStyle/>
          <a:p>
            <a:r>
              <a:rPr lang="en-GB" sz="1200" b="1" dirty="0"/>
              <a:t>Marriage</a:t>
            </a:r>
          </a:p>
          <a:p>
            <a:r>
              <a:rPr lang="en-GB" sz="1200" dirty="0" smtClean="0"/>
              <a:t>RSE </a:t>
            </a:r>
            <a:r>
              <a:rPr lang="en-GB" sz="1200" dirty="0"/>
              <a:t>– Growing up unit families/loving relationships</a:t>
            </a:r>
          </a:p>
          <a:p>
            <a:r>
              <a:rPr lang="en-US" sz="1200" dirty="0" smtClean="0"/>
              <a:t>RE Curriculum unit – the covenant </a:t>
            </a:r>
            <a:endParaRPr lang="en-US" sz="1200" dirty="0"/>
          </a:p>
        </p:txBody>
      </p:sp>
      <p:sp>
        <p:nvSpPr>
          <p:cNvPr id="13" name="TextBox 12">
            <a:extLst>
              <a:ext uri="{FF2B5EF4-FFF2-40B4-BE49-F238E27FC236}">
                <a16:creationId xmlns:a16="http://schemas.microsoft.com/office/drawing/2014/main" id="{EDBD2CA0-FA0E-27CF-74A2-AC5A674ED51F}"/>
              </a:ext>
            </a:extLst>
          </p:cNvPr>
          <p:cNvSpPr txBox="1"/>
          <p:nvPr/>
        </p:nvSpPr>
        <p:spPr>
          <a:xfrm>
            <a:off x="2126975" y="5250882"/>
            <a:ext cx="2504660" cy="1200329"/>
          </a:xfrm>
          <a:prstGeom prst="rect">
            <a:avLst/>
          </a:prstGeom>
          <a:noFill/>
        </p:spPr>
        <p:txBody>
          <a:bodyPr wrap="square" rtlCol="0">
            <a:spAutoFit/>
          </a:bodyPr>
          <a:lstStyle/>
          <a:p>
            <a:r>
              <a:rPr lang="en-GB" sz="1200" b="1" dirty="0"/>
              <a:t>Race</a:t>
            </a:r>
          </a:p>
          <a:p>
            <a:r>
              <a:rPr lang="en-GB" sz="1200" dirty="0"/>
              <a:t>Diverse Britain</a:t>
            </a:r>
          </a:p>
          <a:p>
            <a:r>
              <a:rPr lang="en-GB" sz="1200" dirty="0"/>
              <a:t>Diversity and inclusion – Luton Town visits</a:t>
            </a:r>
          </a:p>
          <a:p>
            <a:r>
              <a:rPr lang="en-GB" sz="1200" dirty="0"/>
              <a:t>Anti bullying</a:t>
            </a:r>
          </a:p>
          <a:p>
            <a:endParaRPr lang="en-US" sz="1200" dirty="0"/>
          </a:p>
        </p:txBody>
      </p:sp>
    </p:spTree>
    <p:extLst>
      <p:ext uri="{BB962C8B-B14F-4D97-AF65-F5344CB8AC3E}">
        <p14:creationId xmlns:p14="http://schemas.microsoft.com/office/powerpoint/2010/main" val="226335438"/>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00E4AA258F22542A2557EB47C0F365A" ma:contentTypeVersion="16" ma:contentTypeDescription="Create a new document." ma:contentTypeScope="" ma:versionID="46e1a3a23ef0f569371c57bb646605fc">
  <xsd:schema xmlns:xsd="http://www.w3.org/2001/XMLSchema" xmlns:xs="http://www.w3.org/2001/XMLSchema" xmlns:p="http://schemas.microsoft.com/office/2006/metadata/properties" xmlns:ns3="310438f5-0310-4829-a844-6b5b6364688e" xmlns:ns4="0cd3e60f-d304-4c0f-9d8c-22b9aa1749d6" targetNamespace="http://schemas.microsoft.com/office/2006/metadata/properties" ma:root="true" ma:fieldsID="a782f86bd96a129d62c427a29c04f151" ns3:_="" ns4:_="">
    <xsd:import namespace="310438f5-0310-4829-a844-6b5b6364688e"/>
    <xsd:import namespace="0cd3e60f-d304-4c0f-9d8c-22b9aa1749d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LengthInSeconds" minOccurs="0"/>
                <xsd:element ref="ns3:MediaServiceOCR" minOccurs="0"/>
                <xsd:element ref="ns4:SharedWithUsers" minOccurs="0"/>
                <xsd:element ref="ns4:SharedWithDetails" minOccurs="0"/>
                <xsd:element ref="ns4:SharingHintHash" minOccurs="0"/>
                <xsd:element ref="ns3:_activity" minOccurs="0"/>
                <xsd:element ref="ns3:MediaServiceObjectDetectorVersion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10438f5-0310-4829-a844-6b5b636468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OCR" ma:index="16" nillable="true" ma:displayName="Extracted Text" ma:internalName="MediaServiceOCR" ma:readOnly="true">
      <xsd:simpleType>
        <xsd:restriction base="dms:Note">
          <xsd:maxLength value="255"/>
        </xsd:restriction>
      </xsd:simpleType>
    </xsd:element>
    <xsd:element name="_activity" ma:index="20" nillable="true" ma:displayName="_activity" ma:hidden="true" ma:internalName="_activity">
      <xsd:simpleType>
        <xsd:restriction base="dms:Note"/>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SystemTags" ma:index="23"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cd3e60f-d304-4c0f-9d8c-22b9aa1749d6"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310438f5-0310-4829-a844-6b5b6364688e" xsi:nil="true"/>
  </documentManagement>
</p:properties>
</file>

<file path=customXml/itemProps1.xml><?xml version="1.0" encoding="utf-8"?>
<ds:datastoreItem xmlns:ds="http://schemas.openxmlformats.org/officeDocument/2006/customXml" ds:itemID="{EEDA168F-1998-4B3B-9375-1B6BD8EA9BEE}">
  <ds:schemaRefs>
    <ds:schemaRef ds:uri="http://schemas.microsoft.com/sharepoint/v3/contenttype/forms"/>
  </ds:schemaRefs>
</ds:datastoreItem>
</file>

<file path=customXml/itemProps2.xml><?xml version="1.0" encoding="utf-8"?>
<ds:datastoreItem xmlns:ds="http://schemas.openxmlformats.org/officeDocument/2006/customXml" ds:itemID="{3E5461BA-5CD6-4804-9F45-9E94FC3FDD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10438f5-0310-4829-a844-6b5b6364688e"/>
    <ds:schemaRef ds:uri="0cd3e60f-d304-4c0f-9d8c-22b9aa1749d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1A4C4CD-CF80-46C4-9D4E-7EF97009B41B}">
  <ds:schemaRefs>
    <ds:schemaRef ds:uri="http://purl.org/dc/terms/"/>
    <ds:schemaRef ds:uri="0cd3e60f-d304-4c0f-9d8c-22b9aa1749d6"/>
    <ds:schemaRef ds:uri="http://schemas.microsoft.com/office/2006/documentManagement/types"/>
    <ds:schemaRef ds:uri="http://schemas.microsoft.com/office/infopath/2007/PartnerControls"/>
    <ds:schemaRef ds:uri="http://purl.org/dc/elements/1.1/"/>
    <ds:schemaRef ds:uri="http://schemas.microsoft.com/office/2006/metadata/properties"/>
    <ds:schemaRef ds:uri="310438f5-0310-4829-a844-6b5b6364688e"/>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Parcel</Template>
  <TotalTime>408</TotalTime>
  <Words>929</Words>
  <Application>Microsoft Office PowerPoint</Application>
  <PresentationFormat>Widescreen</PresentationFormat>
  <Paragraphs>207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Gill Sans MT</vt:lpstr>
      <vt:lpstr>Nunito</vt:lpstr>
      <vt:lpstr>Parcel</vt:lpstr>
      <vt:lpstr>PowerPoint Presentation</vt:lpstr>
      <vt:lpstr>PowerPoint Presentation</vt:lpstr>
      <vt:lpstr>PowerPoint Presentation</vt:lpstr>
      <vt:lpstr>PowerPoint Presentation</vt:lpstr>
      <vt:lpstr>RSHE: Sex and Relationship Education</vt:lpstr>
      <vt:lpstr>Physical and Mental Well-Being</vt:lpstr>
      <vt:lpstr>Citizenship</vt:lpstr>
      <vt:lpstr>Development of character </vt:lpstr>
      <vt:lpstr>Wider Opportunities </vt:lpstr>
      <vt:lpstr>SMSC</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Jones</dc:creator>
  <cp:lastModifiedBy>Natasha Chiswell (TWA)</cp:lastModifiedBy>
  <cp:revision>29</cp:revision>
  <dcterms:created xsi:type="dcterms:W3CDTF">2023-03-23T09:46:20Z</dcterms:created>
  <dcterms:modified xsi:type="dcterms:W3CDTF">2025-05-19T07:05:37Z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0x010100300E4AA258F22542A2557EB47C0F365A</vt:lpwstr>
  </property>
</Properties>
</file>