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9720263" cy="17640300"/>
  <p:notesSz cx="6808788" cy="9940925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C1248D-F292-4F36-B6BB-4938AB30369A}" v="45" dt="2024-02-02T14:46:27.2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417"/>
    <p:restoredTop sz="93905" autoAdjust="0"/>
  </p:normalViewPr>
  <p:slideViewPr>
    <p:cSldViewPr snapToGrid="0">
      <p:cViewPr varScale="1">
        <p:scale>
          <a:sx n="27" d="100"/>
          <a:sy n="27" d="100"/>
        </p:scale>
        <p:origin x="19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2951217" cy="497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45" tIns="45760" rIns="91545" bIns="4576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5982" y="0"/>
            <a:ext cx="2951217" cy="497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45" tIns="45760" rIns="91545" bIns="4576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81263" y="1243013"/>
            <a:ext cx="1846262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0561" y="4783664"/>
            <a:ext cx="5447667" cy="3914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45" tIns="45760" rIns="91545" bIns="4576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9443322"/>
            <a:ext cx="2951217" cy="497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45" tIns="45760" rIns="91545" bIns="4576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5982" y="9443322"/>
            <a:ext cx="2951217" cy="497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45" tIns="45760" rIns="91545" bIns="45760" anchor="b" anchorCtr="0">
            <a:noAutofit/>
          </a:bodyPr>
          <a:lstStyle/>
          <a:p>
            <a:pPr algn="r"/>
            <a:fld id="{00000000-1234-1234-1234-123412341234}" type="slidenum">
              <a:rPr lang="en-GB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‹#›</a:t>
            </a:fld>
            <a:endParaRPr lang="en-GB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uFillTx/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81263" y="1243013"/>
            <a:ext cx="1846262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0561" y="4783664"/>
            <a:ext cx="5447667" cy="3914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45" tIns="45760" rIns="91545" bIns="45760" anchor="t" anchorCtr="0">
            <a:noAutofit/>
          </a:bodyPr>
          <a:lstStyle/>
          <a:p>
            <a:pPr marL="0" indent="0"/>
            <a:endParaRPr dirty="0">
              <a:uFillTx/>
            </a:endParaRPr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55982" y="9443322"/>
            <a:ext cx="2951217" cy="497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45" tIns="45760" rIns="91545" bIns="45760" anchor="b" anchorCtr="0">
            <a:noAutofit/>
          </a:bodyPr>
          <a:lstStyle/>
          <a:p>
            <a:pPr algn="r"/>
            <a:fld id="{00000000-1234-1234-1234-123412341234}" type="slidenum">
              <a:rPr lang="en-GB">
                <a:uFillTx/>
              </a:rPr>
              <a:pPr algn="r"/>
              <a:t>1</a:t>
            </a:fld>
            <a:endParaRPr>
              <a:uFillTx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uFillTx/>
              </a:defRPr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>
                <a:uFillTx/>
              </a:defRPr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>
                <a:uFillTx/>
              </a:defRPr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>
                <a:uFillTx/>
              </a:defRPr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>
                <a:uFillTx/>
              </a:defRPr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>
                <a:uFillTx/>
              </a:defRPr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>
                <a:uFillTx/>
              </a:defRPr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>
                <a:uFillTx/>
              </a:defRPr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  <a:uFillTx/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  <a:uFillTx/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  <a:uFillTx/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  <a:uFillTx/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  <a:uFillTx/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  <a:uFillTx/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  <a:uFillTx/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  <a:uFillTx/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>
                <a:uFillTx/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>
                <a:uFillTx/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>
                <a:uFillTx/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>
                <a:uFillTx/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>
                <a:uFillTx/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>
                <a:uFillTx/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>
                <a:uFillTx/>
              </a:defRPr>
            </a:lvl1pPr>
            <a:lvl2pPr marL="914400" lvl="1" indent="-417576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>
                <a:uFillTx/>
              </a:defRPr>
            </a:lvl2pPr>
            <a:lvl3pPr marL="1371600" lvl="2" indent="-390588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>
                <a:uFillTx/>
              </a:defRPr>
            </a:lvl3pPr>
            <a:lvl4pPr marL="1828800" lvl="3" indent="-363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>
                <a:uFillTx/>
              </a:defRPr>
            </a:lvl4pPr>
            <a:lvl5pPr marL="2286000" lvl="4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>
                <a:uFillTx/>
              </a:defRPr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>
                <a:uFillTx/>
              </a:defRPr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>
                <a:uFillTx/>
              </a:defRPr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>
                <a:uFillTx/>
              </a:defRPr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>
                <a:uFillTx/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>
                <a:uFillTx/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>
                <a:uFillTx/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3402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297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255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>
                <a:uFillTx/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>
                <a:uFillTx/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>
                <a:uFillTx/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-736172" y="6100353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529361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uFillTx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3723254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>
                <a:uFillTx/>
              </a:defRPr>
            </a:lvl1pPr>
            <a:lvl2pPr marL="0" lvl="1" indent="0" algn="r">
              <a:spcBef>
                <a:spcPts val="0"/>
              </a:spcBef>
              <a:buNone/>
              <a:defRPr>
                <a:uFillTx/>
              </a:defRPr>
            </a:lvl2pPr>
            <a:lvl3pPr marL="0" lvl="2" indent="0" algn="r">
              <a:spcBef>
                <a:spcPts val="0"/>
              </a:spcBef>
              <a:buNone/>
              <a:defRPr>
                <a:uFillTx/>
              </a:defRPr>
            </a:lvl3pPr>
            <a:lvl4pPr marL="0" lvl="3" indent="0" algn="r">
              <a:spcBef>
                <a:spcPts val="0"/>
              </a:spcBef>
              <a:buNone/>
              <a:defRPr>
                <a:uFillTx/>
              </a:defRPr>
            </a:lvl4pPr>
            <a:lvl5pPr marL="0" lvl="4" indent="0" algn="r">
              <a:spcBef>
                <a:spcPts val="0"/>
              </a:spcBef>
              <a:buNone/>
              <a:defRPr>
                <a:uFillTx/>
              </a:defRPr>
            </a:lvl5pPr>
            <a:lvl6pPr marL="0" lvl="5" indent="0" algn="r">
              <a:spcBef>
                <a:spcPts val="0"/>
              </a:spcBef>
              <a:buNone/>
              <a:defRPr>
                <a:uFillTx/>
              </a:defRPr>
            </a:lvl6pPr>
            <a:lvl7pPr marL="0" lvl="6" indent="0" algn="r">
              <a:spcBef>
                <a:spcPts val="0"/>
              </a:spcBef>
              <a:buNone/>
              <a:defRPr>
                <a:uFillTx/>
              </a:defRPr>
            </a:lvl7pPr>
            <a:lvl8pPr marL="0" lvl="7" indent="0" algn="r">
              <a:spcBef>
                <a:spcPts val="0"/>
              </a:spcBef>
              <a:buNone/>
              <a:defRPr>
                <a:uFillTx/>
              </a:defRPr>
            </a:lvl8pPr>
            <a:lvl9pPr marL="0" lvl="8" indent="0" algn="r">
              <a:spcBef>
                <a:spcPts val="0"/>
              </a:spcBef>
              <a:buNone/>
              <a:defRPr>
                <a:uFillTx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uFillTx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uFillTx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uFillTx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uFillTx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uFillTx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uFillTx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uFillTx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uFillTx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55" b="0" i="0" u="none" strike="noStrike" cap="none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>
              <a:uFillTx/>
            </a:endParaRPr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76" b="0" i="0" u="none" strike="noStrike" cap="none">
                <a:solidFill>
                  <a:srgbClr val="888888"/>
                </a:solidFill>
                <a:uFillTx/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uFillTx/>
              </a:rPr>
              <a:t>‹#›</a:t>
            </a:fld>
            <a:endParaRPr>
              <a:uFillTx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"/>
          <p:cNvSpPr>
            <a:spLocks/>
          </p:cNvSpPr>
          <p:nvPr/>
        </p:nvSpPr>
        <p:spPr>
          <a:xfrm rot="-5046850">
            <a:off x="1277442" y="13084015"/>
            <a:ext cx="3250235" cy="3457432"/>
          </a:xfrm>
          <a:prstGeom prst="blockArc">
            <a:avLst>
              <a:gd name="adj1" fmla="val 10879163"/>
              <a:gd name="adj2" fmla="val 20170414"/>
              <a:gd name="adj3" fmla="val 30549"/>
            </a:avLst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dk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"/>
          <p:cNvSpPr>
            <a:spLocks/>
          </p:cNvSpPr>
          <p:nvPr/>
        </p:nvSpPr>
        <p:spPr>
          <a:xfrm>
            <a:off x="2696808" y="15426688"/>
            <a:ext cx="5842500" cy="1002900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r>
              <a:rPr lang="en-GB" sz="2155" b="0" i="0" u="none" strike="noStrike" cap="none" dirty="0">
                <a:solidFill>
                  <a:schemeClr val="lt1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                                  </a:t>
            </a: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1"/>
          <p:cNvSpPr>
            <a:spLocks/>
          </p:cNvSpPr>
          <p:nvPr/>
        </p:nvSpPr>
        <p:spPr>
          <a:xfrm rot="5400000" flipH="1">
            <a:off x="6324245" y="10977017"/>
            <a:ext cx="3169800" cy="3250800"/>
          </a:xfrm>
          <a:prstGeom prst="blockArc">
            <a:avLst>
              <a:gd name="adj1" fmla="val 10692523"/>
              <a:gd name="adj2" fmla="val 33583"/>
              <a:gd name="adj3" fmla="val 29479"/>
            </a:avLst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dk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"/>
          <p:cNvSpPr>
            <a:spLocks/>
          </p:cNvSpPr>
          <p:nvPr/>
        </p:nvSpPr>
        <p:spPr>
          <a:xfrm>
            <a:off x="2404969" y="13256703"/>
            <a:ext cx="5522700" cy="950700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"/>
          <p:cNvSpPr>
            <a:spLocks/>
          </p:cNvSpPr>
          <p:nvPr/>
        </p:nvSpPr>
        <p:spPr>
          <a:xfrm>
            <a:off x="2552820" y="11013696"/>
            <a:ext cx="5361000" cy="921600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1"/>
          <p:cNvSpPr>
            <a:spLocks/>
          </p:cNvSpPr>
          <p:nvPr/>
        </p:nvSpPr>
        <p:spPr>
          <a:xfrm rot="-5400000">
            <a:off x="1347903" y="8518854"/>
            <a:ext cx="3205800" cy="3641756"/>
          </a:xfrm>
          <a:prstGeom prst="blockArc">
            <a:avLst>
              <a:gd name="adj1" fmla="val 10180899"/>
              <a:gd name="adj2" fmla="val 21197177"/>
              <a:gd name="adj3" fmla="val 28508"/>
            </a:avLst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dk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1"/>
          <p:cNvSpPr>
            <a:spLocks/>
          </p:cNvSpPr>
          <p:nvPr/>
        </p:nvSpPr>
        <p:spPr>
          <a:xfrm rot="5400000" flipH="1">
            <a:off x="6292034" y="6387211"/>
            <a:ext cx="3202404" cy="3282617"/>
          </a:xfrm>
          <a:prstGeom prst="blockArc">
            <a:avLst>
              <a:gd name="adj1" fmla="val 10800000"/>
              <a:gd name="adj2" fmla="val 21541939"/>
              <a:gd name="adj3" fmla="val 27644"/>
            </a:avLst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dk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1"/>
          <p:cNvSpPr>
            <a:spLocks/>
          </p:cNvSpPr>
          <p:nvPr/>
        </p:nvSpPr>
        <p:spPr>
          <a:xfrm>
            <a:off x="2510535" y="8742521"/>
            <a:ext cx="5466138" cy="918777"/>
          </a:xfrm>
          <a:custGeom>
            <a:avLst/>
            <a:gdLst/>
            <a:ahLst/>
            <a:cxnLst/>
            <a:rect l="l" t="t" r="r" b="b"/>
            <a:pathLst>
              <a:path w="5909338" h="652772" extrusionOk="0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"/>
          <p:cNvSpPr>
            <a:spLocks/>
          </p:cNvSpPr>
          <p:nvPr/>
        </p:nvSpPr>
        <p:spPr>
          <a:xfrm>
            <a:off x="2440029" y="6403071"/>
            <a:ext cx="5550000" cy="868141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"/>
          <p:cNvSpPr>
            <a:spLocks/>
          </p:cNvSpPr>
          <p:nvPr/>
        </p:nvSpPr>
        <p:spPr>
          <a:xfrm rot="-5400000">
            <a:off x="1025396" y="4025573"/>
            <a:ext cx="3345900" cy="3136842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dk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"/>
          <p:cNvSpPr>
            <a:spLocks/>
          </p:cNvSpPr>
          <p:nvPr/>
        </p:nvSpPr>
        <p:spPr>
          <a:xfrm rot="5768751" flipH="1">
            <a:off x="5783773" y="1683425"/>
            <a:ext cx="3110400" cy="3274800"/>
          </a:xfrm>
          <a:prstGeom prst="blockArc">
            <a:avLst>
              <a:gd name="adj1" fmla="val 11091293"/>
              <a:gd name="adj2" fmla="val 569901"/>
              <a:gd name="adj3" fmla="val 27181"/>
            </a:avLst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dk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"/>
          <p:cNvSpPr>
            <a:spLocks/>
          </p:cNvSpPr>
          <p:nvPr/>
        </p:nvSpPr>
        <p:spPr>
          <a:xfrm>
            <a:off x="2488964" y="3925601"/>
            <a:ext cx="5571900" cy="938100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1"/>
          <p:cNvSpPr>
            <a:spLocks/>
          </p:cNvSpPr>
          <p:nvPr/>
        </p:nvSpPr>
        <p:spPr>
          <a:xfrm>
            <a:off x="1753972" y="3857164"/>
            <a:ext cx="1215000" cy="13050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"/>
          <p:cNvSpPr>
            <a:spLocks/>
          </p:cNvSpPr>
          <p:nvPr/>
        </p:nvSpPr>
        <p:spPr>
          <a:xfrm>
            <a:off x="1919220" y="4031625"/>
            <a:ext cx="841200" cy="9033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1"/>
          <p:cNvSpPr>
            <a:spLocks/>
          </p:cNvSpPr>
          <p:nvPr/>
        </p:nvSpPr>
        <p:spPr>
          <a:xfrm>
            <a:off x="2540121" y="8768097"/>
            <a:ext cx="1215000" cy="1305000"/>
          </a:xfrm>
          <a:prstGeom prst="ellipse">
            <a:avLst/>
          </a:prstGeom>
          <a:solidFill>
            <a:srgbClr val="FF00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"/>
          <p:cNvSpPr>
            <a:spLocks/>
          </p:cNvSpPr>
          <p:nvPr/>
        </p:nvSpPr>
        <p:spPr>
          <a:xfrm>
            <a:off x="2712977" y="8939836"/>
            <a:ext cx="780300" cy="9033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"/>
          <p:cNvSpPr>
            <a:spLocks/>
          </p:cNvSpPr>
          <p:nvPr/>
        </p:nvSpPr>
        <p:spPr>
          <a:xfrm>
            <a:off x="4941953" y="13079553"/>
            <a:ext cx="1215000" cy="1305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"/>
          <p:cNvSpPr>
            <a:spLocks/>
          </p:cNvSpPr>
          <p:nvPr/>
        </p:nvSpPr>
        <p:spPr>
          <a:xfrm>
            <a:off x="5123884" y="13256703"/>
            <a:ext cx="841200" cy="9033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"/>
          <p:cNvSpPr>
            <a:spLocks/>
          </p:cNvSpPr>
          <p:nvPr/>
        </p:nvSpPr>
        <p:spPr>
          <a:xfrm>
            <a:off x="1355840" y="1755875"/>
            <a:ext cx="6023100" cy="852600"/>
          </a:xfrm>
          <a:prstGeom prst="rect">
            <a:avLst/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1"/>
          <p:cNvSpPr>
            <a:spLocks/>
          </p:cNvSpPr>
          <p:nvPr/>
        </p:nvSpPr>
        <p:spPr>
          <a:xfrm rot="-5400000">
            <a:off x="371577" y="1787623"/>
            <a:ext cx="1231800" cy="807000"/>
          </a:xfrm>
          <a:prstGeom prst="triangle">
            <a:avLst>
              <a:gd name="adj" fmla="val 50000"/>
            </a:avLst>
          </a:prstGeom>
          <a:solidFill>
            <a:srgbClr val="2F549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1"/>
          <p:cNvSpPr txBox="1">
            <a:spLocks/>
          </p:cNvSpPr>
          <p:nvPr/>
        </p:nvSpPr>
        <p:spPr>
          <a:xfrm>
            <a:off x="5115679" y="13471049"/>
            <a:ext cx="84120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3200" b="1" i="0" u="none" strike="noStrike" cap="none" dirty="0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KS1</a:t>
            </a:r>
            <a:endParaRPr sz="10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1"/>
          <p:cNvSpPr txBox="1">
            <a:spLocks/>
          </p:cNvSpPr>
          <p:nvPr/>
        </p:nvSpPr>
        <p:spPr>
          <a:xfrm>
            <a:off x="2652077" y="9083917"/>
            <a:ext cx="84120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rPr>
              <a:t>LKS2</a:t>
            </a:r>
            <a:endParaRPr sz="8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1"/>
          <p:cNvSpPr txBox="1">
            <a:spLocks/>
          </p:cNvSpPr>
          <p:nvPr/>
        </p:nvSpPr>
        <p:spPr>
          <a:xfrm>
            <a:off x="1883431" y="4309605"/>
            <a:ext cx="8412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2000" b="1" i="0" u="none" strike="noStrike" cap="none" dirty="0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UKS2</a:t>
            </a:r>
            <a:endParaRPr sz="7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1"/>
          <p:cNvSpPr>
            <a:spLocks/>
          </p:cNvSpPr>
          <p:nvPr/>
        </p:nvSpPr>
        <p:spPr>
          <a:xfrm>
            <a:off x="8237755" y="15318542"/>
            <a:ext cx="1215000" cy="1305000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1"/>
          <p:cNvSpPr>
            <a:spLocks/>
          </p:cNvSpPr>
          <p:nvPr/>
        </p:nvSpPr>
        <p:spPr>
          <a:xfrm>
            <a:off x="8441836" y="15517880"/>
            <a:ext cx="841200" cy="9033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lt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1"/>
          <p:cNvSpPr txBox="1">
            <a:spLocks/>
          </p:cNvSpPr>
          <p:nvPr/>
        </p:nvSpPr>
        <p:spPr>
          <a:xfrm>
            <a:off x="8455333" y="15604993"/>
            <a:ext cx="8412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 dirty="0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  </a:t>
            </a: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2400" b="1" i="0" u="none" strike="noStrike" cap="none" dirty="0">
                <a:solidFill>
                  <a:schemeClr val="dk1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EYFS</a:t>
            </a:r>
            <a:endParaRPr sz="8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1"/>
          <p:cNvSpPr txBox="1">
            <a:spLocks/>
          </p:cNvSpPr>
          <p:nvPr/>
        </p:nvSpPr>
        <p:spPr>
          <a:xfrm>
            <a:off x="2698543" y="15757548"/>
            <a:ext cx="20385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1"/>
          <p:cNvSpPr txBox="1">
            <a:spLocks/>
          </p:cNvSpPr>
          <p:nvPr/>
        </p:nvSpPr>
        <p:spPr>
          <a:xfrm>
            <a:off x="5893238" y="601579"/>
            <a:ext cx="184800" cy="4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>
              <a:solidFill>
                <a:schemeClr val="dk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1"/>
          <p:cNvSpPr txBox="1">
            <a:spLocks/>
          </p:cNvSpPr>
          <p:nvPr/>
        </p:nvSpPr>
        <p:spPr>
          <a:xfrm>
            <a:off x="1446249" y="71991"/>
            <a:ext cx="7200301" cy="400069"/>
          </a:xfrm>
          <a:prstGeom prst="rect">
            <a:avLst/>
          </a:prstGeom>
          <a:noFill/>
          <a:ln w="952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3200"/>
            </a:pPr>
            <a:r>
              <a:rPr lang="en-GB" sz="2000" i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Thomas Whitehead PSHE</a:t>
            </a:r>
            <a:r>
              <a:rPr lang="en-GB" sz="2000" b="0" i="1" u="none" strike="noStrike" cap="none" dirty="0">
                <a:solidFill>
                  <a:srgbClr val="FF000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 Learning Journey</a:t>
            </a:r>
            <a:r>
              <a:rPr lang="en-GB" sz="2000" i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lang="en-GB" sz="2000" b="0" i="1" u="none" strike="noStrike" cap="none">
              <a:solidFill>
                <a:srgbClr val="FF0000"/>
              </a:solidFill>
              <a:uFillTx/>
              <a:latin typeface="Calibri"/>
              <a:cs typeface="Calibri"/>
            </a:endParaRPr>
          </a:p>
        </p:txBody>
      </p:sp>
      <p:sp>
        <p:nvSpPr>
          <p:cNvPr id="411" name="Google Shape;411;p1"/>
          <p:cNvSpPr>
            <a:spLocks/>
          </p:cNvSpPr>
          <p:nvPr/>
        </p:nvSpPr>
        <p:spPr>
          <a:xfrm>
            <a:off x="5701416" y="16829458"/>
            <a:ext cx="37686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p1"/>
          <p:cNvSpPr>
            <a:spLocks/>
          </p:cNvSpPr>
          <p:nvPr/>
        </p:nvSpPr>
        <p:spPr>
          <a:xfrm>
            <a:off x="17103" y="16821878"/>
            <a:ext cx="35532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1"/>
          <p:cNvSpPr txBox="1">
            <a:spLocks/>
          </p:cNvSpPr>
          <p:nvPr/>
        </p:nvSpPr>
        <p:spPr>
          <a:xfrm>
            <a:off x="2829750" y="16416970"/>
            <a:ext cx="11673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1"/>
          <p:cNvSpPr txBox="1">
            <a:spLocks/>
          </p:cNvSpPr>
          <p:nvPr/>
        </p:nvSpPr>
        <p:spPr>
          <a:xfrm>
            <a:off x="4300903" y="16459855"/>
            <a:ext cx="893100" cy="42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55"/>
              <a:buFont typeface="Arial"/>
              <a:buNone/>
            </a:pPr>
            <a:endParaRPr sz="2155" b="0" i="0" u="none" strike="noStrike" cap="none" dirty="0">
              <a:solidFill>
                <a:schemeClr val="dk1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1"/>
          <p:cNvSpPr txBox="1">
            <a:spLocks/>
          </p:cNvSpPr>
          <p:nvPr/>
        </p:nvSpPr>
        <p:spPr>
          <a:xfrm>
            <a:off x="3413510" y="16861503"/>
            <a:ext cx="8532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1"/>
          <p:cNvSpPr txBox="1">
            <a:spLocks/>
          </p:cNvSpPr>
          <p:nvPr/>
        </p:nvSpPr>
        <p:spPr>
          <a:xfrm>
            <a:off x="6769868" y="16587042"/>
            <a:ext cx="16866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1"/>
          <p:cNvSpPr txBox="1">
            <a:spLocks/>
          </p:cNvSpPr>
          <p:nvPr/>
        </p:nvSpPr>
        <p:spPr>
          <a:xfrm>
            <a:off x="5822940" y="16625950"/>
            <a:ext cx="7857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1"/>
          <p:cNvSpPr txBox="1">
            <a:spLocks/>
          </p:cNvSpPr>
          <p:nvPr/>
        </p:nvSpPr>
        <p:spPr>
          <a:xfrm>
            <a:off x="7845550" y="17329709"/>
            <a:ext cx="16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531;p1"/>
          <p:cNvSpPr txBox="1">
            <a:spLocks/>
          </p:cNvSpPr>
          <p:nvPr/>
        </p:nvSpPr>
        <p:spPr>
          <a:xfrm>
            <a:off x="257223" y="2800336"/>
            <a:ext cx="1991749" cy="1277232"/>
          </a:xfrm>
          <a:prstGeom prst="rect">
            <a:avLst/>
          </a:prstGeom>
          <a:noFill/>
          <a:ln w="12700">
            <a:solidFill>
              <a:srgbClr val="00B05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GB" sz="1100" b="1" i="0" u="sng" strike="noStrike" cap="none" dirty="0">
                <a:solidFill>
                  <a:srgbClr val="00B05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1. Being Me</a:t>
            </a:r>
          </a:p>
          <a:p>
            <a: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GB" sz="1100" b="1" dirty="0">
                <a:solidFill>
                  <a:srgbClr val="00B050"/>
                </a:solidFill>
                <a:latin typeface="Calibri"/>
                <a:cs typeface="Calibri"/>
                <a:sym typeface="Calibri"/>
              </a:rPr>
              <a:t>Planning the forthcoming year, being a citizen, rights and responsibilities, rewards and consequences, how behaviour affects groups, democracy, having a voice, participating</a:t>
            </a:r>
            <a:endParaRPr sz="1400" b="0" i="0" strike="noStrike" cap="none" dirty="0">
              <a:solidFill>
                <a:srgbClr val="00B050"/>
              </a:solidFill>
              <a:uFillTx/>
              <a:sym typeface="Arial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636" y="7052621"/>
            <a:ext cx="463987" cy="4132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46426" y="2056996"/>
            <a:ext cx="322043" cy="662244"/>
          </a:xfrm>
          <a:prstGeom prst="rect">
            <a:avLst/>
          </a:prstGeom>
        </p:spPr>
      </p:pic>
      <p:sp>
        <p:nvSpPr>
          <p:cNvPr id="268" name="Google Shape;531;p1"/>
          <p:cNvSpPr txBox="1">
            <a:spLocks/>
          </p:cNvSpPr>
          <p:nvPr/>
        </p:nvSpPr>
        <p:spPr>
          <a:xfrm>
            <a:off x="4600038" y="4917285"/>
            <a:ext cx="2326366" cy="1446509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 dirty="0">
                <a:solidFill>
                  <a:srgbClr val="FF00FF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4. Healthy Me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FF00FF"/>
                </a:solidFill>
                <a:latin typeface="Calibri"/>
                <a:cs typeface="Calibri"/>
                <a:sym typeface="Calibri"/>
              </a:rPr>
              <a:t>Exercise, fitness challenges, food labelling and healthy swaps, attitudes towards drugs, keeping safe and why it’s important online and off line scenarios, respect for myself and others. Healthy and safe choices </a:t>
            </a:r>
            <a:endParaRPr sz="1400" b="0" i="0" u="none" strike="noStrike" cap="none" dirty="0">
              <a:solidFill>
                <a:srgbClr val="FF00FF"/>
              </a:solidFill>
              <a:uFillTx/>
              <a:sym typeface="Arial"/>
            </a:endParaRPr>
          </a:p>
        </p:txBody>
      </p:sp>
      <p:sp>
        <p:nvSpPr>
          <p:cNvPr id="276" name="Google Shape;531;p1"/>
          <p:cNvSpPr txBox="1">
            <a:spLocks/>
          </p:cNvSpPr>
          <p:nvPr/>
        </p:nvSpPr>
        <p:spPr>
          <a:xfrm>
            <a:off x="2655006" y="2710339"/>
            <a:ext cx="2570559" cy="1107955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 dirty="0">
                <a:solidFill>
                  <a:srgbClr val="00B05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2. Celebrating Difference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Cultural differences and how they can cause conflict, racism, rumours and name-calling, types of bullying, material wealth and happiness, enjoying and respecting other cultures</a:t>
            </a:r>
            <a:endParaRPr lang="en-GB" sz="1100" b="1" i="0" strike="noStrike" cap="none" dirty="0">
              <a:solidFill>
                <a:srgbClr val="00B050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529;p1"/>
          <p:cNvSpPr txBox="1">
            <a:spLocks/>
          </p:cNvSpPr>
          <p:nvPr/>
        </p:nvSpPr>
        <p:spPr>
          <a:xfrm>
            <a:off x="2089850" y="7453309"/>
            <a:ext cx="2681831" cy="1107955"/>
          </a:xfrm>
          <a:prstGeom prst="rect">
            <a:avLst/>
          </a:prstGeom>
          <a:noFill/>
          <a:ln w="19050">
            <a:solidFill>
              <a:srgbClr val="FF00FF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GB" sz="1100" b="1" u="sng" dirty="0">
                <a:solidFill>
                  <a:srgbClr val="FF00FF"/>
                </a:solidFill>
                <a:latin typeface="Calibri"/>
                <a:cs typeface="Calibri"/>
                <a:sym typeface="Calibri"/>
              </a:rPr>
              <a:t>1.Being Me</a:t>
            </a:r>
          </a:p>
          <a:p>
            <a: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GB" sz="1100" b="1" dirty="0">
                <a:solidFill>
                  <a:srgbClr val="FF00FF"/>
                </a:solidFill>
                <a:latin typeface="Calibri"/>
                <a:cs typeface="Calibri"/>
                <a:sym typeface="Calibri"/>
              </a:rPr>
              <a:t>Setting personal goals, self identity and worth, positivity in challenges, rules, rights and responsibilities, rewards and consequences, responsible choices, seeing things from others perspectives </a:t>
            </a:r>
          </a:p>
        </p:txBody>
      </p:sp>
      <p:sp>
        <p:nvSpPr>
          <p:cNvPr id="296" name="Google Shape;531;p1"/>
          <p:cNvSpPr txBox="1">
            <a:spLocks/>
          </p:cNvSpPr>
          <p:nvPr/>
        </p:nvSpPr>
        <p:spPr>
          <a:xfrm>
            <a:off x="3691827" y="9783054"/>
            <a:ext cx="2346454" cy="1107955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 dirty="0">
                <a:solidFill>
                  <a:srgbClr val="FF330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4. Healthy Me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FF3300"/>
                </a:solidFill>
                <a:latin typeface="Calibri"/>
                <a:cs typeface="Calibri"/>
                <a:sym typeface="Calibri"/>
              </a:rPr>
              <a:t>Keeping myself healthy, healthier lifestyle choices, keeping clean, being safe, medicine safety/safety with household items, road safety, linking health and happiness</a:t>
            </a:r>
            <a:endParaRPr sz="1400" b="0" i="0" u="none" strike="noStrike" cap="none" dirty="0">
              <a:solidFill>
                <a:srgbClr val="FF3300"/>
              </a:solidFill>
              <a:uFillTx/>
              <a:sym typeface="Arial"/>
            </a:endParaRPr>
          </a:p>
        </p:txBody>
      </p:sp>
      <p:sp>
        <p:nvSpPr>
          <p:cNvPr id="130" name="Google Shape;529;p1"/>
          <p:cNvSpPr txBox="1">
            <a:spLocks/>
          </p:cNvSpPr>
          <p:nvPr/>
        </p:nvSpPr>
        <p:spPr>
          <a:xfrm>
            <a:off x="7016381" y="4887947"/>
            <a:ext cx="2678994" cy="1277232"/>
          </a:xfrm>
          <a:prstGeom prst="rect">
            <a:avLst/>
          </a:prstGeom>
          <a:noFill/>
          <a:ln w="19050">
            <a:solidFill>
              <a:srgbClr val="FF00FF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1100" b="1" u="sng" dirty="0">
                <a:solidFill>
                  <a:srgbClr val="FF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Dreams and Goals </a:t>
            </a:r>
          </a:p>
          <a:p>
            <a:pPr lvl="0" algn="ctr"/>
            <a:r>
              <a:rPr lang="en-GB" sz="1100" b="1" dirty="0">
                <a:solidFill>
                  <a:srgbClr val="FF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Difficult challenges and achieving success, dreams and ambitions, new challenges, motivation and enthusiasm, recognising and trying to overcome obstacles, evaluating learning processes, managing feelings and simple budgeting.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17A586-84AF-CA48-BB0B-9F980686190F}"/>
              </a:ext>
            </a:extLst>
          </p:cNvPr>
          <p:cNvSpPr/>
          <p:nvPr/>
        </p:nvSpPr>
        <p:spPr>
          <a:xfrm>
            <a:off x="6082611" y="14324372"/>
            <a:ext cx="2806121" cy="938719"/>
          </a:xfrm>
          <a:prstGeom prst="rect">
            <a:avLst/>
          </a:prstGeom>
          <a:ln w="19050">
            <a:solidFill>
              <a:srgbClr val="FF33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u="sng" dirty="0">
                <a:solidFill>
                  <a:srgbClr val="FF33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Being Me </a:t>
            </a:r>
          </a:p>
          <a:p>
            <a:pPr algn="ctr"/>
            <a:r>
              <a:rPr lang="en-GB" sz="1100" b="1" dirty="0">
                <a:solidFill>
                  <a:srgbClr val="FF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Feeling special and safe, being part of a class, rights and responsibilities, rewards and feeling proud, consequences, owning the learning charter</a:t>
            </a:r>
            <a:endParaRPr lang="en-US" sz="1100" b="1" dirty="0">
              <a:solidFill>
                <a:srgbClr val="FF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B5C15B9-B841-384E-BCBE-B1BD0BEAECDE}"/>
              </a:ext>
            </a:extLst>
          </p:cNvPr>
          <p:cNvSpPr/>
          <p:nvPr/>
        </p:nvSpPr>
        <p:spPr>
          <a:xfrm>
            <a:off x="5659342" y="12037418"/>
            <a:ext cx="2578413" cy="1065676"/>
          </a:xfrm>
          <a:prstGeom prst="rect">
            <a:avLst/>
          </a:prstGeom>
          <a:ln w="19050">
            <a:solidFill>
              <a:srgbClr val="FF330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sz="1100" b="1" u="sng" dirty="0">
                <a:solidFill>
                  <a:srgbClr val="FF33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Celebrating Difference</a:t>
            </a:r>
          </a:p>
          <a:p>
            <a:pPr lvl="0" algn="ctr">
              <a:lnSpc>
                <a:spcPct val="115000"/>
              </a:lnSpc>
            </a:pPr>
            <a:r>
              <a:rPr lang="en-GB" sz="1100" b="1" dirty="0">
                <a:solidFill>
                  <a:srgbClr val="FF33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Similarities and differences, </a:t>
            </a:r>
            <a:r>
              <a:rPr lang="en-GB" sz="1100" b="1">
                <a:solidFill>
                  <a:srgbClr val="FF33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understanding bullying </a:t>
            </a:r>
            <a:r>
              <a:rPr lang="en-GB" sz="1100" b="1" dirty="0">
                <a:solidFill>
                  <a:srgbClr val="FF33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knowing how to deal with it, making new friends, celebrating the differences in everyone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11767D44-5382-6844-ACFA-59323F539422}"/>
              </a:ext>
            </a:extLst>
          </p:cNvPr>
          <p:cNvSpPr/>
          <p:nvPr/>
        </p:nvSpPr>
        <p:spPr>
          <a:xfrm>
            <a:off x="149230" y="11213733"/>
            <a:ext cx="1776649" cy="2428357"/>
          </a:xfrm>
          <a:prstGeom prst="rect">
            <a:avLst/>
          </a:prstGeom>
          <a:ln w="19050">
            <a:solidFill>
              <a:srgbClr val="FF330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GB" sz="1100" b="1" u="sng" dirty="0">
                <a:solidFill>
                  <a:srgbClr val="FF33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 Relationships</a:t>
            </a:r>
          </a:p>
          <a:p>
            <a:pPr lvl="0" algn="ctr">
              <a:lnSpc>
                <a:spcPct val="115000"/>
              </a:lnSpc>
            </a:pPr>
            <a:r>
              <a:rPr lang="en-GB" sz="1100" b="1" dirty="0">
                <a:solidFill>
                  <a:srgbClr val="FF33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Belonging to a family, making friends/being a good friend, physical contact preferences, people who help us, qualities as a friend and person, self acknowledgment, being a good friend to myself, celebrating special relationships</a:t>
            </a:r>
          </a:p>
        </p:txBody>
      </p:sp>
      <p:sp>
        <p:nvSpPr>
          <p:cNvPr id="129" name="Google Shape;531;p1">
            <a:extLst>
              <a:ext uri="{FF2B5EF4-FFF2-40B4-BE49-F238E27FC236}">
                <a16:creationId xmlns:a16="http://schemas.microsoft.com/office/drawing/2014/main" id="{3BD0008D-D393-5846-B8C6-036066EE3AE5}"/>
              </a:ext>
            </a:extLst>
          </p:cNvPr>
          <p:cNvSpPr txBox="1">
            <a:spLocks/>
          </p:cNvSpPr>
          <p:nvPr/>
        </p:nvSpPr>
        <p:spPr>
          <a:xfrm>
            <a:off x="7357644" y="9645782"/>
            <a:ext cx="2223684" cy="1446509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 dirty="0">
                <a:solidFill>
                  <a:srgbClr val="FF330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3. Dreams and goals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FF3300"/>
                </a:solidFill>
                <a:latin typeface="Calibri"/>
                <a:ea typeface="Calibri"/>
                <a:cs typeface="Calibri"/>
                <a:sym typeface="Calibri"/>
              </a:rPr>
              <a:t>Setting goals, identifying successes and achievements, learning styles, working wall and celebrating achievements with a partner. Tackling new challenges, identifying and overcoming obstacles, feelings of success</a:t>
            </a:r>
            <a:endParaRPr lang="en-GB" sz="1100" b="1" i="0" u="none" strike="noStrike" cap="none" dirty="0">
              <a:solidFill>
                <a:srgbClr val="FF3300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531;p1">
            <a:extLst>
              <a:ext uri="{FF2B5EF4-FFF2-40B4-BE49-F238E27FC236}">
                <a16:creationId xmlns:a16="http://schemas.microsoft.com/office/drawing/2014/main" id="{9666CF19-22EE-BC42-A676-93860856D41D}"/>
              </a:ext>
            </a:extLst>
          </p:cNvPr>
          <p:cNvSpPr txBox="1">
            <a:spLocks/>
          </p:cNvSpPr>
          <p:nvPr/>
        </p:nvSpPr>
        <p:spPr>
          <a:xfrm>
            <a:off x="41325" y="7724652"/>
            <a:ext cx="1820641" cy="1615787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 dirty="0">
                <a:solidFill>
                  <a:srgbClr val="FF330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6. Changing Me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FF3300"/>
                </a:solidFill>
                <a:latin typeface="Calibri"/>
                <a:cs typeface="Calibri"/>
                <a:sym typeface="Calibri"/>
              </a:rPr>
              <a:t>Lifecycles, animal and human, changes in me, changes since being a baby, differences between female and male bodies, linking growing and learning, coping with change, transition</a:t>
            </a:r>
            <a:endParaRPr sz="1400" b="0" i="0" u="none" strike="noStrike" cap="none" dirty="0">
              <a:solidFill>
                <a:srgbClr val="FF3300"/>
              </a:solidFill>
              <a:uFillTx/>
              <a:sym typeface="Arial"/>
            </a:endParaRPr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D0889267-B48F-9B48-B08F-C99FFE3E09A2}"/>
              </a:ext>
            </a:extLst>
          </p:cNvPr>
          <p:cNvSpPr/>
          <p:nvPr/>
        </p:nvSpPr>
        <p:spPr>
          <a:xfrm>
            <a:off x="6099433" y="16500431"/>
            <a:ext cx="1653942" cy="1107996"/>
          </a:xfrm>
          <a:prstGeom prst="rect">
            <a:avLst/>
          </a:prstGeom>
          <a:ln w="190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u="sng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Being Me</a:t>
            </a:r>
          </a:p>
          <a:p>
            <a:pPr algn="ctr"/>
            <a:r>
              <a:rPr lang="en-GB" sz="11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Self identity, understanding feelings, being in a classroom, being gentle, rights and responsibilities </a:t>
            </a:r>
            <a:endParaRPr lang="en-US" sz="11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47EA388D-1C34-E44C-840C-8D6BBAEE62DC}"/>
              </a:ext>
            </a:extLst>
          </p:cNvPr>
          <p:cNvSpPr/>
          <p:nvPr/>
        </p:nvSpPr>
        <p:spPr>
          <a:xfrm>
            <a:off x="2864570" y="14290751"/>
            <a:ext cx="2185015" cy="938719"/>
          </a:xfrm>
          <a:prstGeom prst="rect">
            <a:avLst/>
          </a:prstGeom>
          <a:ln w="190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u="sng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 Relationships</a:t>
            </a:r>
          </a:p>
          <a:p>
            <a:pPr algn="ctr"/>
            <a:r>
              <a:rPr lang="en-GB" sz="11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Family life, friendships, breaking friendships, falling out, dealing with bullying and being a good friend</a:t>
            </a:r>
            <a:endParaRPr lang="en-US" sz="11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42EE8DFA-0FCE-A44B-8F4C-9DD774D4350D}"/>
              </a:ext>
            </a:extLst>
          </p:cNvPr>
          <p:cNvSpPr/>
          <p:nvPr/>
        </p:nvSpPr>
        <p:spPr>
          <a:xfrm>
            <a:off x="3266746" y="16686679"/>
            <a:ext cx="2185015" cy="769441"/>
          </a:xfrm>
          <a:prstGeom prst="rect">
            <a:avLst/>
          </a:prstGeom>
          <a:ln w="190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u="sng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Celebrating Difference </a:t>
            </a:r>
          </a:p>
          <a:p>
            <a:pPr algn="ctr"/>
            <a:r>
              <a:rPr lang="en-GB" sz="11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Identifying talents, being special, families, where we live, making friends, standing up for yourself</a:t>
            </a:r>
            <a:endParaRPr lang="en-US" sz="11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2F48F094-96E3-9A4A-B63B-3BDE78AA6147}"/>
              </a:ext>
            </a:extLst>
          </p:cNvPr>
          <p:cNvSpPr/>
          <p:nvPr/>
        </p:nvSpPr>
        <p:spPr>
          <a:xfrm>
            <a:off x="296059" y="15932201"/>
            <a:ext cx="1413500" cy="1277273"/>
          </a:xfrm>
          <a:prstGeom prst="rect">
            <a:avLst/>
          </a:prstGeom>
          <a:ln w="190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Dream and Goals</a:t>
            </a:r>
          </a:p>
          <a:p>
            <a:pPr algn="ctr"/>
            <a:r>
              <a:rPr lang="en-GB" sz="11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Challenges, perseverance, goal setting, overcoming obstacles, seeking help, jobs and achieving goals</a:t>
            </a:r>
            <a:endParaRPr lang="en-US" sz="11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21842152-836C-554C-B565-D3827FC570D4}"/>
              </a:ext>
            </a:extLst>
          </p:cNvPr>
          <p:cNvSpPr/>
          <p:nvPr/>
        </p:nvSpPr>
        <p:spPr>
          <a:xfrm>
            <a:off x="48515" y="13894415"/>
            <a:ext cx="1125201" cy="1446550"/>
          </a:xfrm>
          <a:prstGeom prst="rect">
            <a:avLst/>
          </a:prstGeom>
          <a:ln w="190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u="sng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Healthy Me</a:t>
            </a:r>
          </a:p>
          <a:p>
            <a:pPr algn="ctr"/>
            <a:r>
              <a:rPr lang="en-GB" sz="11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Exercising bodies, physical activity, healthy food, sleep, keeping clean, safety</a:t>
            </a:r>
          </a:p>
          <a:p>
            <a:pPr algn="ctr"/>
            <a:endParaRPr lang="en-US" sz="11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47EA388D-1C34-E44C-840C-8D6BBAEE62DC}"/>
              </a:ext>
            </a:extLst>
          </p:cNvPr>
          <p:cNvSpPr/>
          <p:nvPr/>
        </p:nvSpPr>
        <p:spPr>
          <a:xfrm>
            <a:off x="2125273" y="12422546"/>
            <a:ext cx="2185015" cy="769441"/>
          </a:xfrm>
          <a:prstGeom prst="rect">
            <a:avLst/>
          </a:prstGeom>
          <a:ln w="1905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u="sng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 Changing Me</a:t>
            </a:r>
          </a:p>
          <a:p>
            <a:pPr algn="ctr"/>
            <a:r>
              <a:rPr lang="en-GB" sz="11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Bodies, respecting my body, growing up, growth and change, fun and fears, celebrations </a:t>
            </a:r>
            <a:endParaRPr lang="en-US" sz="11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3" name="Google Shape;529;p1"/>
          <p:cNvSpPr txBox="1">
            <a:spLocks/>
          </p:cNvSpPr>
          <p:nvPr/>
        </p:nvSpPr>
        <p:spPr>
          <a:xfrm>
            <a:off x="5194003" y="7403244"/>
            <a:ext cx="2681831" cy="1107955"/>
          </a:xfrm>
          <a:prstGeom prst="rect">
            <a:avLst/>
          </a:prstGeom>
          <a:noFill/>
          <a:ln w="19050">
            <a:solidFill>
              <a:srgbClr val="FF00FF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GB" sz="1100" b="1" u="sng" dirty="0">
                <a:solidFill>
                  <a:srgbClr val="FF00FF"/>
                </a:solidFill>
                <a:latin typeface="Calibri"/>
                <a:cs typeface="Calibri"/>
                <a:sym typeface="Calibri"/>
              </a:rPr>
              <a:t>2. Celebrating Difference </a:t>
            </a:r>
          </a:p>
          <a:p>
            <a: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GB" sz="1100" b="1" dirty="0">
                <a:solidFill>
                  <a:srgbClr val="FF00FF"/>
                </a:solidFill>
                <a:latin typeface="Calibri"/>
                <a:cs typeface="Calibri"/>
                <a:sym typeface="Calibri"/>
              </a:rPr>
              <a:t>Families and their differences, family conflict and how to manage it (child-centred) witnessing bullying and how to solve it, recognising how words can be hurtful, giving and receiving compliments</a:t>
            </a:r>
          </a:p>
        </p:txBody>
      </p:sp>
      <p:sp>
        <p:nvSpPr>
          <p:cNvPr id="154" name="Google Shape;531;p1"/>
          <p:cNvSpPr txBox="1">
            <a:spLocks/>
          </p:cNvSpPr>
          <p:nvPr/>
        </p:nvSpPr>
        <p:spPr>
          <a:xfrm>
            <a:off x="60101" y="4604212"/>
            <a:ext cx="1507712" cy="2800726"/>
          </a:xfrm>
          <a:prstGeom prst="rect">
            <a:avLst/>
          </a:prstGeom>
          <a:noFill/>
          <a:ln>
            <a:solidFill>
              <a:srgbClr val="FF00FF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 strike="noStrike" cap="none" dirty="0">
                <a:solidFill>
                  <a:srgbClr val="FF00FF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5. Relationships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FF00FF"/>
                </a:solidFill>
                <a:latin typeface="Calibri"/>
                <a:cs typeface="Calibri"/>
                <a:sym typeface="Calibri"/>
              </a:rPr>
              <a:t>Family roles and responsibilities, friendship and negotiation, keeping safe online and who to go to for help, being a global citizen, being aware of how my choices affect others, awareness of how other children have different lives, expressing appreciation for family and friends </a:t>
            </a:r>
            <a:endParaRPr sz="1400" b="0" strike="noStrike" cap="none" dirty="0">
              <a:solidFill>
                <a:srgbClr val="FF00FF"/>
              </a:solidFill>
              <a:uFillTx/>
              <a:sym typeface="Arial"/>
            </a:endParaRPr>
          </a:p>
        </p:txBody>
      </p:sp>
      <p:sp>
        <p:nvSpPr>
          <p:cNvPr id="159" name="Google Shape;529;p1"/>
          <p:cNvSpPr txBox="1">
            <a:spLocks/>
          </p:cNvSpPr>
          <p:nvPr/>
        </p:nvSpPr>
        <p:spPr>
          <a:xfrm>
            <a:off x="2319492" y="4929761"/>
            <a:ext cx="2060138" cy="1277232"/>
          </a:xfrm>
          <a:prstGeom prst="rect">
            <a:avLst/>
          </a:prstGeom>
          <a:noFill/>
          <a:ln w="19050">
            <a:solidFill>
              <a:srgbClr val="FF00FF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1100" b="1" u="sng" dirty="0">
                <a:solidFill>
                  <a:srgbClr val="FF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6. Changing Me</a:t>
            </a:r>
          </a:p>
          <a:p>
            <a:pPr lvl="0" algn="ctr"/>
            <a:r>
              <a:rPr lang="en-GB" sz="1100" b="1" dirty="0">
                <a:solidFill>
                  <a:srgbClr val="FF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babies grow, understanding a baby’s needs, outside body changes, inside body changes, family stereotypes, challenging my ideas, preparing for transition  </a:t>
            </a:r>
          </a:p>
        </p:txBody>
      </p:sp>
      <p:sp>
        <p:nvSpPr>
          <p:cNvPr id="160" name="Google Shape;531;p1"/>
          <p:cNvSpPr txBox="1">
            <a:spLocks/>
          </p:cNvSpPr>
          <p:nvPr/>
        </p:nvSpPr>
        <p:spPr>
          <a:xfrm>
            <a:off x="5338586" y="2712525"/>
            <a:ext cx="2570559" cy="1107955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1100" b="1" i="0" u="sng" strike="noStrike" cap="none" dirty="0">
                <a:solidFill>
                  <a:srgbClr val="00B05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. Dream and Goals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Future dreams, the importance of money, jobs and careers, dream job, and how to get there, goals in different cultures, supporting others (charity) motivation</a:t>
            </a:r>
            <a:endParaRPr lang="en-GB" sz="1100" b="1" i="0" strike="noStrike" cap="none" dirty="0">
              <a:solidFill>
                <a:srgbClr val="00B050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531;p1"/>
          <p:cNvSpPr txBox="1">
            <a:spLocks/>
          </p:cNvSpPr>
          <p:nvPr/>
        </p:nvSpPr>
        <p:spPr>
          <a:xfrm>
            <a:off x="7124816" y="558519"/>
            <a:ext cx="2570559" cy="1107955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GB" sz="1100" b="1" i="0" u="sng" strike="noStrike" cap="none" dirty="0">
                <a:solidFill>
                  <a:srgbClr val="00B05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. Healthy Me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Smoking, including vaping, alcohol and anti social behaviour, emergency aid, body image, relationships with food, healthy choices, motivation and behaviour</a:t>
            </a:r>
            <a:endParaRPr lang="en-GB" sz="1100" b="1" i="0" strike="noStrike" cap="none" dirty="0">
              <a:solidFill>
                <a:srgbClr val="00B050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531;p1"/>
          <p:cNvSpPr txBox="1">
            <a:spLocks/>
          </p:cNvSpPr>
          <p:nvPr/>
        </p:nvSpPr>
        <p:spPr>
          <a:xfrm>
            <a:off x="4055781" y="490059"/>
            <a:ext cx="2960600" cy="1107955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lang="en-GB" sz="1100" b="1" i="0" u="sng" strike="noStrike" cap="none" dirty="0">
                <a:solidFill>
                  <a:srgbClr val="00B050"/>
                </a:solidFill>
                <a:uFillTx/>
                <a:latin typeface="Calibri"/>
                <a:ea typeface="Calibri"/>
                <a:cs typeface="Calibri"/>
                <a:sym typeface="Calibri"/>
              </a:rPr>
              <a:t>. Relationships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Self- recognition and self worth, building self-esteem, safer online communities, rights and responsibilities online. Online gaming and gambling. Reducing screen time, dangers of online grooming, SMARRT internet safety rules</a:t>
            </a:r>
            <a:endParaRPr lang="en-GB" sz="1100" b="1" i="0" strike="noStrike" cap="none" dirty="0">
              <a:solidFill>
                <a:srgbClr val="00B050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531;p1"/>
          <p:cNvSpPr txBox="1">
            <a:spLocks/>
          </p:cNvSpPr>
          <p:nvPr/>
        </p:nvSpPr>
        <p:spPr>
          <a:xfrm>
            <a:off x="398413" y="517250"/>
            <a:ext cx="3598637" cy="938678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6. Changing Me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dirty="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Self and body image, influence of online and media on body image, puberty for girls, puberty for boys, conception (including IVF) Growing responsibility, coping with change, preparing for transition </a:t>
            </a:r>
            <a:endParaRPr lang="en-GB" sz="1100" b="1" i="0" strike="noStrike" cap="none" dirty="0">
              <a:solidFill>
                <a:srgbClr val="00B050"/>
              </a:solidFill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23D9EB2D06294DA571EA5EC1FBC36D" ma:contentTypeVersion="8" ma:contentTypeDescription="Create a new document." ma:contentTypeScope="" ma:versionID="bd33bcd824310ef1b51f78de35320e44">
  <xsd:schema xmlns:xsd="http://www.w3.org/2001/XMLSchema" xmlns:xs="http://www.w3.org/2001/XMLSchema" xmlns:p="http://schemas.microsoft.com/office/2006/metadata/properties" xmlns:ns2="4e8e6c08-8837-4671-b583-f152f0288b99" xmlns:ns3="ce3eb67d-479b-4dd3-ba73-2e742e4c01f0" targetNamespace="http://schemas.microsoft.com/office/2006/metadata/properties" ma:root="true" ma:fieldsID="f878eccbc09d83c9ff1ba0457f6fbebe" ns2:_="" ns3:_="">
    <xsd:import namespace="4e8e6c08-8837-4671-b583-f152f0288b99"/>
    <xsd:import namespace="ce3eb67d-479b-4dd3-ba73-2e742e4c01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8e6c08-8837-4671-b583-f152f0288b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3eb67d-479b-4dd3-ba73-2e742e4c01f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2B68F9-4A4B-4D19-A19A-92FAF22379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8e6c08-8837-4671-b583-f152f0288b99"/>
    <ds:schemaRef ds:uri="ce3eb67d-479b-4dd3-ba73-2e742e4c01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371C82-DCDD-47FA-A7F8-29D6715EE348}">
  <ds:schemaRefs>
    <ds:schemaRef ds:uri="http://purl.org/dc/terms/"/>
    <ds:schemaRef ds:uri="4e8e6c08-8837-4671-b583-f152f0288b99"/>
    <ds:schemaRef ds:uri="http://purl.org/dc/dcmitype/"/>
    <ds:schemaRef ds:uri="http://schemas.microsoft.com/office/2006/documentManagement/types"/>
    <ds:schemaRef ds:uri="ce3eb67d-479b-4dd3-ba73-2e742e4c01f0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EC0E577-AE4F-4C05-825F-D8F0F2F4FF0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794</Words>
  <Application>Microsoft Office PowerPoint</Application>
  <PresentationFormat>Custom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</dc:creator>
  <cp:lastModifiedBy>Della Mitra</cp:lastModifiedBy>
  <cp:revision>46</cp:revision>
  <cp:lastPrinted>2024-02-02T14:47:12Z</cp:lastPrinted>
  <dcterms:modified xsi:type="dcterms:W3CDTF">2024-02-02T14:50:02Z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0x0101006123D9EB2D06294DA571EA5EC1FBC36D</vt:lpwstr>
  </property>
</Properties>
</file>